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2"/>
  </p:notesMasterIdLst>
  <p:sldIdLst>
    <p:sldId id="256" r:id="rId2"/>
    <p:sldId id="257" r:id="rId3"/>
    <p:sldId id="268" r:id="rId4"/>
    <p:sldId id="299" r:id="rId5"/>
    <p:sldId id="300" r:id="rId6"/>
    <p:sldId id="301" r:id="rId7"/>
    <p:sldId id="302" r:id="rId8"/>
    <p:sldId id="263" r:id="rId9"/>
    <p:sldId id="273" r:id="rId10"/>
    <p:sldId id="303" r:id="rId11"/>
    <p:sldId id="304" r:id="rId12"/>
    <p:sldId id="305" r:id="rId13"/>
    <p:sldId id="306" r:id="rId14"/>
    <p:sldId id="264" r:id="rId15"/>
    <p:sldId id="307" r:id="rId16"/>
    <p:sldId id="308" r:id="rId17"/>
    <p:sldId id="309" r:id="rId18"/>
    <p:sldId id="310" r:id="rId19"/>
    <p:sldId id="311" r:id="rId20"/>
    <p:sldId id="265" r:id="rId21"/>
    <p:sldId id="283" r:id="rId22"/>
    <p:sldId id="312" r:id="rId23"/>
    <p:sldId id="313" r:id="rId24"/>
    <p:sldId id="314" r:id="rId25"/>
    <p:sldId id="315" r:id="rId26"/>
    <p:sldId id="266" r:id="rId27"/>
    <p:sldId id="288" r:id="rId28"/>
    <p:sldId id="317" r:id="rId29"/>
    <p:sldId id="316" r:id="rId30"/>
    <p:sldId id="318" r:id="rId31"/>
    <p:sldId id="319" r:id="rId32"/>
    <p:sldId id="320" r:id="rId33"/>
    <p:sldId id="267" r:id="rId34"/>
    <p:sldId id="321" r:id="rId35"/>
    <p:sldId id="322" r:id="rId36"/>
    <p:sldId id="323" r:id="rId37"/>
    <p:sldId id="324" r:id="rId38"/>
    <p:sldId id="325" r:id="rId39"/>
    <p:sldId id="298" r:id="rId40"/>
    <p:sldId id="327" r:id="rId4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60A39-8B5B-4BED-8A7C-556DA32E88CC}" type="datetimeFigureOut">
              <a:rPr lang="it-IT" smtClean="0"/>
              <a:pPr/>
              <a:t>15/06/2020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A8027B-1144-4F49-A7B1-CE90BE3B4F0A}"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63B7BBC-DA51-490C-975B-D1EB72E9A339}" type="datetime1">
              <a:rPr lang="it-IT" smtClean="0"/>
              <a:pPr/>
              <a:t>15/06/2020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D4F8DAA-7A1A-48E9-9C50-E95391D7E4BD}" type="datetime1">
              <a:rPr lang="it-IT" smtClean="0"/>
              <a:pPr/>
              <a:t>15/06/2020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D96F884-3B77-4536-8C11-3EBB39FF6EAB}" type="datetime1">
              <a:rPr lang="it-IT" smtClean="0"/>
              <a:pPr/>
              <a:t>15/06/2020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0D477CB-ACBF-4F3E-A6C6-26ACF7B708ED}" type="datetime1">
              <a:rPr lang="it-IT" smtClean="0"/>
              <a:pPr/>
              <a:t>15/06/2020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54874D2-139E-41CA-BF17-7E7730EA954B}" type="datetime1">
              <a:rPr lang="it-IT" smtClean="0"/>
              <a:pPr/>
              <a:t>15/06/2020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E256BDD-E99F-4F51-A324-034D5B3CD7FD}" type="datetime1">
              <a:rPr lang="it-IT" smtClean="0"/>
              <a:pPr/>
              <a:t>15/06/2020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8B1D70E-3358-4BA6-8B64-30BB482AC8E4}" type="datetime1">
              <a:rPr lang="it-IT" smtClean="0"/>
              <a:pPr/>
              <a:t>15/06/2020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A522427-F332-4086-867D-14509CA09C77}" type="datetime1">
              <a:rPr lang="it-IT" smtClean="0"/>
              <a:pPr/>
              <a:t>15/06/2020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1C4D158-7AD9-43D5-BE2A-4BCB16724DAC}" type="datetime1">
              <a:rPr lang="it-IT" smtClean="0"/>
              <a:pPr/>
              <a:t>15/06/2020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5271A0C-C424-4588-BB0E-CCCDB2E46C3F}" type="datetime1">
              <a:rPr lang="it-IT" smtClean="0"/>
              <a:pPr/>
              <a:t>15/06/2020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F3CB6EA-F626-4CD6-B550-426C74483A37}" type="datetime1">
              <a:rPr lang="it-IT" smtClean="0"/>
              <a:pPr/>
              <a:t>15/06/2020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F9F3D8-BF8C-4EE8-8E79-8B9BF244D612}" type="datetime1">
              <a:rPr lang="it-IT" smtClean="0"/>
              <a:pPr/>
              <a:t>15/06/2020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8B746F-5C65-4800-B6B2-3BAE1FA5809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xml"/><Relationship Id="rId4" Type="http://schemas.openxmlformats.org/officeDocument/2006/relationships/image" Target="../media/image21.jpeg"/></Relationships>
</file>

<file path=ppt/slides/_rels/slide2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5.jpeg"/><Relationship Id="rId1" Type="http://schemas.openxmlformats.org/officeDocument/2006/relationships/slideLayout" Target="../slideLayouts/slideLayout1.xml"/><Relationship Id="rId4" Type="http://schemas.openxmlformats.org/officeDocument/2006/relationships/image" Target="../media/image28.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1.xml"/><Relationship Id="rId4" Type="http://schemas.openxmlformats.org/officeDocument/2006/relationships/image" Target="../media/image34.jpeg"/></Relationships>
</file>

<file path=ppt/slides/_rels/slide35.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2.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pPr algn="ctr"/>
            <a:r>
              <a:rPr lang="it-IT" b="1" dirty="0" smtClean="0">
                <a:solidFill>
                  <a:srgbClr val="FF0000"/>
                </a:solidFill>
              </a:rPr>
              <a:t>PIANETA ADOLESCENZA</a:t>
            </a:r>
            <a:endParaRPr lang="it-IT" b="1" dirty="0">
              <a:solidFill>
                <a:srgbClr val="FF0000"/>
              </a:solidFill>
            </a:endParaRPr>
          </a:p>
        </p:txBody>
      </p:sp>
      <p:sp>
        <p:nvSpPr>
          <p:cNvPr id="3" name="Sottotitolo 2"/>
          <p:cNvSpPr>
            <a:spLocks noGrp="1"/>
          </p:cNvSpPr>
          <p:nvPr>
            <p:ph type="subTitle" idx="1"/>
          </p:nvPr>
        </p:nvSpPr>
        <p:spPr>
          <a:xfrm>
            <a:off x="251520" y="980728"/>
            <a:ext cx="8640960" cy="792088"/>
          </a:xfrm>
        </p:spPr>
        <p:txBody>
          <a:bodyPr>
            <a:noAutofit/>
          </a:bodyPr>
          <a:lstStyle/>
          <a:p>
            <a:pPr algn="ctr"/>
            <a:r>
              <a:rPr lang="it-IT" sz="2400" b="1" dirty="0" smtClean="0">
                <a:solidFill>
                  <a:srgbClr val="0070C0"/>
                </a:solidFill>
              </a:rPr>
              <a:t>Consigli e regole per affrontare le sfide e i rischi dell’adolescenza</a:t>
            </a:r>
            <a:endParaRPr lang="it-IT" sz="2400" b="1" dirty="0">
              <a:solidFill>
                <a:srgbClr val="0070C0"/>
              </a:solidFill>
            </a:endParaRPr>
          </a:p>
        </p:txBody>
      </p:sp>
      <p:sp>
        <p:nvSpPr>
          <p:cNvPr id="4" name="CasellaDiTesto 3"/>
          <p:cNvSpPr txBox="1"/>
          <p:nvPr/>
        </p:nvSpPr>
        <p:spPr>
          <a:xfrm>
            <a:off x="251520" y="5229200"/>
            <a:ext cx="8640960" cy="707886"/>
          </a:xfrm>
          <a:prstGeom prst="rect">
            <a:avLst/>
          </a:prstGeom>
          <a:solidFill>
            <a:srgbClr val="FFFF00"/>
          </a:solidFill>
          <a:ln w="25400">
            <a:solidFill>
              <a:schemeClr val="accent1"/>
            </a:solidFill>
          </a:ln>
        </p:spPr>
        <p:txBody>
          <a:bodyPr wrap="square" rtlCol="0">
            <a:spAutoFit/>
          </a:bodyPr>
          <a:lstStyle/>
          <a:p>
            <a:pPr algn="ctr"/>
            <a:r>
              <a:rPr lang="it-IT" sz="2000" b="1" dirty="0" smtClean="0">
                <a:solidFill>
                  <a:srgbClr val="0070C0"/>
                </a:solidFill>
              </a:rPr>
              <a:t>Davanti alle fatica di crescere, gli adolescenti rischiano di convincersi che basta un doping emotivo, sempre a portata di mano, per affrontare ogni difficoltà</a:t>
            </a:r>
            <a:endParaRPr lang="it-IT" sz="2000" b="1" dirty="0">
              <a:solidFill>
                <a:srgbClr val="0070C0"/>
              </a:solidFill>
            </a:endParaRPr>
          </a:p>
        </p:txBody>
      </p:sp>
      <p:sp>
        <p:nvSpPr>
          <p:cNvPr id="5" name="CasellaDiTesto 4"/>
          <p:cNvSpPr txBox="1"/>
          <p:nvPr/>
        </p:nvSpPr>
        <p:spPr>
          <a:xfrm>
            <a:off x="251520" y="6021288"/>
            <a:ext cx="8640960" cy="400110"/>
          </a:xfrm>
          <a:prstGeom prst="rect">
            <a:avLst/>
          </a:prstGeom>
          <a:noFill/>
        </p:spPr>
        <p:txBody>
          <a:bodyPr wrap="square" rtlCol="0">
            <a:spAutoFit/>
          </a:bodyPr>
          <a:lstStyle/>
          <a:p>
            <a:pPr algn="ctr"/>
            <a:r>
              <a:rPr lang="it-IT" sz="2000" b="1" dirty="0" smtClean="0"/>
              <a:t>Prof. Francesco Cannizzaro – Specialista in Pedagogia, Bioetica e Sessuologia</a:t>
            </a:r>
            <a:endParaRPr lang="it-IT" sz="2000" b="1" dirty="0"/>
          </a:p>
        </p:txBody>
      </p:sp>
      <p:sp>
        <p:nvSpPr>
          <p:cNvPr id="6" name="Segnaposto data 5"/>
          <p:cNvSpPr>
            <a:spLocks noGrp="1"/>
          </p:cNvSpPr>
          <p:nvPr>
            <p:ph type="dt" sz="half" idx="10"/>
          </p:nvPr>
        </p:nvSpPr>
        <p:spPr/>
        <p:txBody>
          <a:bodyPr/>
          <a:lstStyle/>
          <a:p>
            <a:fld id="{D18C705A-FC79-42F7-8C0C-D209E9A426AE}"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a:t>
            </a:fld>
            <a:endParaRPr lang="it-IT"/>
          </a:p>
        </p:txBody>
      </p:sp>
      <p:pic>
        <p:nvPicPr>
          <p:cNvPr id="1026" name="Picture 2" descr="C:\Users\Master\Desktop\g9.jpg"/>
          <p:cNvPicPr>
            <a:picLocks noChangeAspect="1" noChangeArrowheads="1"/>
          </p:cNvPicPr>
          <p:nvPr/>
        </p:nvPicPr>
        <p:blipFill>
          <a:blip r:embed="rId2" cstate="print"/>
          <a:srcRect/>
          <a:stretch>
            <a:fillRect/>
          </a:stretch>
        </p:blipFill>
        <p:spPr bwMode="auto">
          <a:xfrm>
            <a:off x="1331640" y="1484784"/>
            <a:ext cx="6571815" cy="3600400"/>
          </a:xfrm>
          <a:prstGeom prst="rect">
            <a:avLst/>
          </a:prstGeom>
          <a:noFill/>
          <a:ln w="25400">
            <a:solidFill>
              <a:schemeClr val="accent2"/>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Preadolescenti, adolescenti e fumo</a:t>
            </a:r>
            <a:endParaRPr lang="it-IT" sz="2400" b="1" dirty="0">
              <a:solidFill>
                <a:srgbClr val="0070C0"/>
              </a:solidFill>
            </a:endParaRPr>
          </a:p>
        </p:txBody>
      </p:sp>
      <p:sp>
        <p:nvSpPr>
          <p:cNvPr id="6" name="Segnaposto data 5"/>
          <p:cNvSpPr>
            <a:spLocks noGrp="1"/>
          </p:cNvSpPr>
          <p:nvPr>
            <p:ph type="dt" sz="half" idx="10"/>
          </p:nvPr>
        </p:nvSpPr>
        <p:spPr/>
        <p:txBody>
          <a:bodyPr/>
          <a:lstStyle/>
          <a:p>
            <a:fld id="{CA6E8BDA-F21E-460D-87DF-E0BE97AC29EB}" type="datetime1">
              <a:rPr lang="it-IT" smtClean="0"/>
              <a:pPr/>
              <a:t>15/06/2020</a:t>
            </a:fld>
            <a:endParaRPr lang="it-IT" dirty="0"/>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10</a:t>
            </a:fld>
            <a:endParaRPr lang="it-IT"/>
          </a:p>
        </p:txBody>
      </p:sp>
      <p:pic>
        <p:nvPicPr>
          <p:cNvPr id="3074" name="Picture 2" descr="C:\Users\Master\Desktop\g8.jpg"/>
          <p:cNvPicPr>
            <a:picLocks noChangeAspect="1" noChangeArrowheads="1"/>
          </p:cNvPicPr>
          <p:nvPr/>
        </p:nvPicPr>
        <p:blipFill>
          <a:blip r:embed="rId2" cstate="print"/>
          <a:srcRect/>
          <a:stretch>
            <a:fillRect/>
          </a:stretch>
        </p:blipFill>
        <p:spPr bwMode="auto">
          <a:xfrm>
            <a:off x="7305901" y="0"/>
            <a:ext cx="1838099" cy="648454"/>
          </a:xfrm>
          <a:prstGeom prst="rect">
            <a:avLst/>
          </a:prstGeom>
          <a:noFill/>
          <a:ln w="25400">
            <a:solidFill>
              <a:srgbClr val="FFFF00"/>
            </a:solidFill>
          </a:ln>
        </p:spPr>
      </p:pic>
      <p:pic>
        <p:nvPicPr>
          <p:cNvPr id="14" name="Picture 2" descr="C:\Users\Master\Desktop\g8.jpg"/>
          <p:cNvPicPr>
            <a:picLocks noChangeAspect="1" noChangeArrowheads="1"/>
          </p:cNvPicPr>
          <p:nvPr/>
        </p:nvPicPr>
        <p:blipFill>
          <a:blip r:embed="rId2" cstate="print"/>
          <a:srcRect/>
          <a:stretch>
            <a:fillRect/>
          </a:stretch>
        </p:blipFill>
        <p:spPr bwMode="auto">
          <a:xfrm>
            <a:off x="0" y="0"/>
            <a:ext cx="1838099" cy="648454"/>
          </a:xfrm>
          <a:prstGeom prst="rect">
            <a:avLst/>
          </a:prstGeom>
          <a:noFill/>
          <a:ln w="25400">
            <a:solidFill>
              <a:srgbClr val="FFFF00"/>
            </a:solidFill>
          </a:ln>
        </p:spPr>
      </p:pic>
      <p:sp>
        <p:nvSpPr>
          <p:cNvPr id="8" name="Rettangolo 7"/>
          <p:cNvSpPr/>
          <p:nvPr/>
        </p:nvSpPr>
        <p:spPr>
          <a:xfrm>
            <a:off x="251520" y="1484784"/>
            <a:ext cx="2880320" cy="158417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 Due aspetti tipici </a:t>
            </a:r>
            <a:r>
              <a:rPr lang="it-IT" dirty="0" smtClean="0">
                <a:solidFill>
                  <a:srgbClr val="FFFF00"/>
                </a:solidFill>
              </a:rPr>
              <a:t>dell’adolescenza: accettare i cambiamenti che avvengono nel proprio corpo, costruirsi un solido sistema di </a:t>
            </a:r>
          </a:p>
          <a:p>
            <a:pPr algn="ctr"/>
            <a:r>
              <a:rPr lang="it-IT" dirty="0" smtClean="0">
                <a:solidFill>
                  <a:srgbClr val="FFFF00"/>
                </a:solidFill>
              </a:rPr>
              <a:t>relazioni con i pari</a:t>
            </a:r>
            <a:endParaRPr lang="it-IT" dirty="0">
              <a:solidFill>
                <a:srgbClr val="FFFF00"/>
              </a:solidFill>
            </a:endParaRPr>
          </a:p>
        </p:txBody>
      </p:sp>
      <p:sp>
        <p:nvSpPr>
          <p:cNvPr id="9" name="Rettangolo 8"/>
          <p:cNvSpPr/>
          <p:nvPr/>
        </p:nvSpPr>
        <p:spPr>
          <a:xfrm>
            <a:off x="251520" y="3501008"/>
            <a:ext cx="2880320"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In passato </a:t>
            </a:r>
            <a:r>
              <a:rPr lang="it-IT" dirty="0" smtClean="0">
                <a:solidFill>
                  <a:srgbClr val="FFFF00"/>
                </a:solidFill>
              </a:rPr>
              <a:t>tale funzione era delegata ai cosiddetti “riti di passaggio” che sancivano l’appartenenza del giovane al gruppo degli adulti</a:t>
            </a:r>
            <a:endParaRPr lang="it-IT" dirty="0">
              <a:solidFill>
                <a:srgbClr val="FFFF00"/>
              </a:solidFill>
            </a:endParaRPr>
          </a:p>
        </p:txBody>
      </p:sp>
      <p:sp>
        <p:nvSpPr>
          <p:cNvPr id="10" name="Rettangolo 9"/>
          <p:cNvSpPr/>
          <p:nvPr/>
        </p:nvSpPr>
        <p:spPr>
          <a:xfrm>
            <a:off x="251520" y="5301208"/>
            <a:ext cx="2880320" cy="108012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Ogni adolescente </a:t>
            </a:r>
            <a:r>
              <a:rPr lang="it-IT" dirty="0" smtClean="0">
                <a:solidFill>
                  <a:srgbClr val="FFFF00"/>
                </a:solidFill>
              </a:rPr>
              <a:t>ha il bisogno di dimostrare a se stesso e agli altri </a:t>
            </a:r>
          </a:p>
          <a:p>
            <a:pPr algn="ctr"/>
            <a:r>
              <a:rPr lang="it-IT" dirty="0" smtClean="0">
                <a:solidFill>
                  <a:srgbClr val="FFFF00"/>
                </a:solidFill>
              </a:rPr>
              <a:t>che sta crescendo</a:t>
            </a:r>
            <a:endParaRPr lang="it-IT" dirty="0">
              <a:solidFill>
                <a:srgbClr val="FFFF00"/>
              </a:solidFill>
            </a:endParaRPr>
          </a:p>
        </p:txBody>
      </p:sp>
      <p:sp>
        <p:nvSpPr>
          <p:cNvPr id="11" name="Rettangolo 10"/>
          <p:cNvSpPr/>
          <p:nvPr/>
        </p:nvSpPr>
        <p:spPr>
          <a:xfrm>
            <a:off x="3419872" y="4797152"/>
            <a:ext cx="5472608" cy="158417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Sempre più precoci </a:t>
            </a:r>
            <a:r>
              <a:rPr lang="it-IT" dirty="0" smtClean="0">
                <a:solidFill>
                  <a:srgbClr val="FFFF00"/>
                </a:solidFill>
              </a:rPr>
              <a:t>e pronti ad accelerare il proprio percorso di crescita, ma con genitori che li vorrebbero sempre bambini, i preadolescenti affidano il loro sogno di adultità a oggetti carichi di funzioni simboliche: un cellulare, ombretto e rimmel sugli occhi, </a:t>
            </a:r>
          </a:p>
          <a:p>
            <a:pPr algn="ctr"/>
            <a:r>
              <a:rPr lang="it-IT" dirty="0" smtClean="0">
                <a:solidFill>
                  <a:srgbClr val="FFFF00"/>
                </a:solidFill>
              </a:rPr>
              <a:t>una sigaretta tra le dita. </a:t>
            </a:r>
            <a:endParaRPr lang="it-IT" dirty="0">
              <a:solidFill>
                <a:srgbClr val="FFFF00"/>
              </a:solidFill>
            </a:endParaRPr>
          </a:p>
        </p:txBody>
      </p:sp>
      <p:pic>
        <p:nvPicPr>
          <p:cNvPr id="2050" name="Picture 2" descr="C:\Users\Master\Desktop\Ultime foto\g2.jpg"/>
          <p:cNvPicPr>
            <a:picLocks noChangeAspect="1" noChangeArrowheads="1"/>
          </p:cNvPicPr>
          <p:nvPr/>
        </p:nvPicPr>
        <p:blipFill>
          <a:blip r:embed="rId3" cstate="print"/>
          <a:srcRect/>
          <a:stretch>
            <a:fillRect/>
          </a:stretch>
        </p:blipFill>
        <p:spPr bwMode="auto">
          <a:xfrm>
            <a:off x="3419872" y="1484784"/>
            <a:ext cx="5472608" cy="3024336"/>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Come crescere adolescenti liberi dal fumo</a:t>
            </a:r>
            <a:endParaRPr lang="it-IT" sz="2400" b="1" dirty="0">
              <a:solidFill>
                <a:srgbClr val="0070C0"/>
              </a:solidFill>
            </a:endParaRPr>
          </a:p>
        </p:txBody>
      </p:sp>
      <p:sp>
        <p:nvSpPr>
          <p:cNvPr id="6" name="Segnaposto data 5"/>
          <p:cNvSpPr>
            <a:spLocks noGrp="1"/>
          </p:cNvSpPr>
          <p:nvPr>
            <p:ph type="dt" sz="half" idx="10"/>
          </p:nvPr>
        </p:nvSpPr>
        <p:spPr/>
        <p:txBody>
          <a:bodyPr/>
          <a:lstStyle/>
          <a:p>
            <a:fld id="{4FE803F8-8A53-4714-B015-BFF9113BB58C}"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11</a:t>
            </a:fld>
            <a:endParaRPr lang="it-IT"/>
          </a:p>
        </p:txBody>
      </p:sp>
      <p:pic>
        <p:nvPicPr>
          <p:cNvPr id="3074" name="Picture 2" descr="C:\Users\Master\Desktop\g8.jpg"/>
          <p:cNvPicPr>
            <a:picLocks noChangeAspect="1" noChangeArrowheads="1"/>
          </p:cNvPicPr>
          <p:nvPr/>
        </p:nvPicPr>
        <p:blipFill>
          <a:blip r:embed="rId2" cstate="print"/>
          <a:srcRect/>
          <a:stretch>
            <a:fillRect/>
          </a:stretch>
        </p:blipFill>
        <p:spPr bwMode="auto">
          <a:xfrm>
            <a:off x="7305901" y="0"/>
            <a:ext cx="1838099" cy="648454"/>
          </a:xfrm>
          <a:prstGeom prst="rect">
            <a:avLst/>
          </a:prstGeom>
          <a:noFill/>
          <a:ln w="25400">
            <a:solidFill>
              <a:srgbClr val="FFFF00"/>
            </a:solidFill>
          </a:ln>
        </p:spPr>
      </p:pic>
      <p:pic>
        <p:nvPicPr>
          <p:cNvPr id="14" name="Picture 2" descr="C:\Users\Master\Desktop\g8.jpg"/>
          <p:cNvPicPr>
            <a:picLocks noChangeAspect="1" noChangeArrowheads="1"/>
          </p:cNvPicPr>
          <p:nvPr/>
        </p:nvPicPr>
        <p:blipFill>
          <a:blip r:embed="rId2" cstate="print"/>
          <a:srcRect/>
          <a:stretch>
            <a:fillRect/>
          </a:stretch>
        </p:blipFill>
        <p:spPr bwMode="auto">
          <a:xfrm>
            <a:off x="0" y="0"/>
            <a:ext cx="1838099" cy="648454"/>
          </a:xfrm>
          <a:prstGeom prst="rect">
            <a:avLst/>
          </a:prstGeom>
          <a:noFill/>
          <a:ln w="25400">
            <a:solidFill>
              <a:srgbClr val="FFFF00"/>
            </a:solidFill>
          </a:ln>
        </p:spPr>
      </p:pic>
      <p:sp>
        <p:nvSpPr>
          <p:cNvPr id="8" name="Rettangolo 7"/>
          <p:cNvSpPr/>
          <p:nvPr/>
        </p:nvSpPr>
        <p:spPr>
          <a:xfrm>
            <a:off x="251520" y="1484784"/>
            <a:ext cx="3384376" cy="1152128"/>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Una domanda </a:t>
            </a:r>
            <a:r>
              <a:rPr lang="it-IT" dirty="0" smtClean="0">
                <a:solidFill>
                  <a:srgbClr val="FFFF00"/>
                </a:solidFill>
              </a:rPr>
              <a:t>che più spesso si pongono i genitori è quale strategia educativa adottare per crescere figli non fumatori</a:t>
            </a:r>
            <a:endParaRPr lang="it-IT" dirty="0">
              <a:solidFill>
                <a:srgbClr val="FFFF00"/>
              </a:solidFill>
            </a:endParaRPr>
          </a:p>
        </p:txBody>
      </p:sp>
      <p:sp>
        <p:nvSpPr>
          <p:cNvPr id="9" name="Rettangolo 8"/>
          <p:cNvSpPr/>
          <p:nvPr/>
        </p:nvSpPr>
        <p:spPr>
          <a:xfrm>
            <a:off x="251520" y="4725144"/>
            <a:ext cx="3384376" cy="165618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Le regole degli adulti</a:t>
            </a:r>
            <a:r>
              <a:rPr lang="it-IT" dirty="0" smtClean="0">
                <a:solidFill>
                  <a:srgbClr val="FFFF00"/>
                </a:solidFill>
              </a:rPr>
              <a:t>, nel corso dell’adolescenza, devono trasformarsi da esterne ad interne. Bisogna fornire al figlio argomentazioni, approfondimenti, discussioni e una relazione solida:</a:t>
            </a:r>
            <a:endParaRPr lang="it-IT" dirty="0">
              <a:solidFill>
                <a:srgbClr val="FFFF00"/>
              </a:solidFill>
            </a:endParaRPr>
          </a:p>
        </p:txBody>
      </p:sp>
      <p:sp>
        <p:nvSpPr>
          <p:cNvPr id="13" name="CasellaDiTesto 12"/>
          <p:cNvSpPr txBox="1"/>
          <p:nvPr/>
        </p:nvSpPr>
        <p:spPr>
          <a:xfrm>
            <a:off x="3779912" y="1484784"/>
            <a:ext cx="5184576" cy="4893647"/>
          </a:xfrm>
          <a:prstGeom prst="rect">
            <a:avLst/>
          </a:prstGeom>
          <a:solidFill>
            <a:schemeClr val="accent1">
              <a:lumMod val="20000"/>
              <a:lumOff val="80000"/>
            </a:schemeClr>
          </a:solidFill>
          <a:ln w="25400">
            <a:solidFill>
              <a:schemeClr val="accent2"/>
            </a:solidFill>
          </a:ln>
        </p:spPr>
        <p:txBody>
          <a:bodyPr wrap="square" rtlCol="0">
            <a:spAutoFit/>
          </a:bodyPr>
          <a:lstStyle/>
          <a:p>
            <a:pPr marL="360363" indent="-360363">
              <a:buFont typeface="Wingdings" pitchFamily="2" charset="2"/>
              <a:buChar char="q"/>
            </a:pPr>
            <a:r>
              <a:rPr lang="it-IT" sz="2400" dirty="0" smtClean="0"/>
              <a:t>Cercate di scoprire il significato che  attribuisce alle sigarette</a:t>
            </a:r>
          </a:p>
          <a:p>
            <a:pPr marL="360363" indent="-360363">
              <a:buFont typeface="Wingdings" pitchFamily="2" charset="2"/>
              <a:buChar char="q"/>
            </a:pPr>
            <a:r>
              <a:rPr lang="it-IT" sz="2400" dirty="0" smtClean="0"/>
              <a:t>Aiutate i vostri figli a comprendere  il  modo in cui il mercato attrae  i suoi nuovi clienti</a:t>
            </a:r>
          </a:p>
          <a:p>
            <a:pPr marL="360363" indent="-360363">
              <a:buFont typeface="Wingdings" pitchFamily="2" charset="2"/>
              <a:buChar char="q"/>
            </a:pPr>
            <a:r>
              <a:rPr lang="it-IT" sz="2400" dirty="0" smtClean="0"/>
              <a:t>Se potete, date per primi il buon esempio</a:t>
            </a:r>
          </a:p>
          <a:p>
            <a:pPr>
              <a:buFont typeface="Wingdings" pitchFamily="2" charset="2"/>
              <a:buChar char="q"/>
            </a:pPr>
            <a:r>
              <a:rPr lang="it-IT" sz="2400" dirty="0" smtClean="0"/>
              <a:t>  Ponete l’accento sui costi</a:t>
            </a:r>
          </a:p>
          <a:p>
            <a:pPr marL="449263" indent="-449263">
              <a:buFont typeface="Wingdings" pitchFamily="2" charset="2"/>
              <a:buChar char="q"/>
            </a:pPr>
            <a:r>
              <a:rPr lang="it-IT" sz="2400" dirty="0" smtClean="0"/>
              <a:t>Riducete la paghetta a un figlio, se la investe in tabacco</a:t>
            </a:r>
          </a:p>
          <a:p>
            <a:pPr>
              <a:buFont typeface="Wingdings" pitchFamily="2" charset="2"/>
              <a:buChar char="q"/>
            </a:pPr>
            <a:r>
              <a:rPr lang="it-IT" sz="2400" dirty="0" smtClean="0"/>
              <a:t>  Puntate sul lato estetico della cosa</a:t>
            </a:r>
          </a:p>
          <a:p>
            <a:pPr marL="360363" indent="-360363">
              <a:buFont typeface="Wingdings" pitchFamily="2" charset="2"/>
              <a:buChar char="q"/>
            </a:pPr>
            <a:r>
              <a:rPr lang="it-IT" sz="2400" dirty="0" smtClean="0"/>
              <a:t> Aiutate i vostri figli a comprendere gli  effetti della pressione  dei pari</a:t>
            </a:r>
            <a:endParaRPr lang="it-IT" dirty="0"/>
          </a:p>
        </p:txBody>
      </p:sp>
      <p:sp>
        <p:nvSpPr>
          <p:cNvPr id="11" name="Rettangolo 10"/>
          <p:cNvSpPr/>
          <p:nvPr/>
        </p:nvSpPr>
        <p:spPr>
          <a:xfrm>
            <a:off x="251520" y="2996952"/>
            <a:ext cx="3384376" cy="143177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Spesso sono turbati </a:t>
            </a:r>
            <a:r>
              <a:rPr lang="it-IT" dirty="0" smtClean="0">
                <a:solidFill>
                  <a:srgbClr val="FFFF00"/>
                </a:solidFill>
              </a:rPr>
              <a:t>dal fatto che, pur avendo da sempre sostenuto i valori di una vita sana e libera dal fumo, si ritrovano con figli che vanno in direzione opposta</a:t>
            </a:r>
            <a:endParaRPr lang="it-IT"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animEffect transition="in" filter="fade">
                                      <p:cBhvr>
                                        <p:cTn id="35" dur="1000"/>
                                        <p:tgtEl>
                                          <p:spTgt spid="13">
                                            <p:txEl>
                                              <p:pRg st="0" end="0"/>
                                            </p:txEl>
                                          </p:spTgt>
                                        </p:tgtEl>
                                      </p:cBhvr>
                                    </p:animEffect>
                                    <p:anim calcmode="lin" valueType="num">
                                      <p:cBhvr>
                                        <p:cTn id="3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3">
                                            <p:txEl>
                                              <p:pRg st="1" end="1"/>
                                            </p:txEl>
                                          </p:spTgt>
                                        </p:tgtEl>
                                        <p:attrNameLst>
                                          <p:attrName>style.visibility</p:attrName>
                                        </p:attrNameLst>
                                      </p:cBhvr>
                                      <p:to>
                                        <p:strVal val="visible"/>
                                      </p:to>
                                    </p:set>
                                    <p:animEffect transition="in" filter="fade">
                                      <p:cBhvr>
                                        <p:cTn id="42" dur="1000"/>
                                        <p:tgtEl>
                                          <p:spTgt spid="13">
                                            <p:txEl>
                                              <p:pRg st="1" end="1"/>
                                            </p:txEl>
                                          </p:spTgt>
                                        </p:tgtEl>
                                      </p:cBhvr>
                                    </p:animEffect>
                                    <p:anim calcmode="lin" valueType="num">
                                      <p:cBhvr>
                                        <p:cTn id="43"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44"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3">
                                            <p:txEl>
                                              <p:pRg st="2" end="2"/>
                                            </p:txEl>
                                          </p:spTgt>
                                        </p:tgtEl>
                                        <p:attrNameLst>
                                          <p:attrName>style.visibility</p:attrName>
                                        </p:attrNameLst>
                                      </p:cBhvr>
                                      <p:to>
                                        <p:strVal val="visible"/>
                                      </p:to>
                                    </p:set>
                                    <p:animEffect transition="in" filter="fade">
                                      <p:cBhvr>
                                        <p:cTn id="49" dur="1000"/>
                                        <p:tgtEl>
                                          <p:spTgt spid="13">
                                            <p:txEl>
                                              <p:pRg st="2" end="2"/>
                                            </p:txEl>
                                          </p:spTgt>
                                        </p:tgtEl>
                                      </p:cBhvr>
                                    </p:animEffect>
                                    <p:anim calcmode="lin" valueType="num">
                                      <p:cBhvr>
                                        <p:cTn id="50"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3">
                                            <p:txEl>
                                              <p:pRg st="3" end="3"/>
                                            </p:txEl>
                                          </p:spTgt>
                                        </p:tgtEl>
                                        <p:attrNameLst>
                                          <p:attrName>style.visibility</p:attrName>
                                        </p:attrNameLst>
                                      </p:cBhvr>
                                      <p:to>
                                        <p:strVal val="visible"/>
                                      </p:to>
                                    </p:set>
                                    <p:animEffect transition="in" filter="fade">
                                      <p:cBhvr>
                                        <p:cTn id="56" dur="1000"/>
                                        <p:tgtEl>
                                          <p:spTgt spid="13">
                                            <p:txEl>
                                              <p:pRg st="3" end="3"/>
                                            </p:txEl>
                                          </p:spTgt>
                                        </p:tgtEl>
                                      </p:cBhvr>
                                    </p:animEffect>
                                    <p:anim calcmode="lin" valueType="num">
                                      <p:cBhvr>
                                        <p:cTn id="57"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58"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3">
                                            <p:txEl>
                                              <p:pRg st="4" end="4"/>
                                            </p:txEl>
                                          </p:spTgt>
                                        </p:tgtEl>
                                        <p:attrNameLst>
                                          <p:attrName>style.visibility</p:attrName>
                                        </p:attrNameLst>
                                      </p:cBhvr>
                                      <p:to>
                                        <p:strVal val="visible"/>
                                      </p:to>
                                    </p:set>
                                    <p:animEffect transition="in" filter="fade">
                                      <p:cBhvr>
                                        <p:cTn id="63" dur="1000"/>
                                        <p:tgtEl>
                                          <p:spTgt spid="13">
                                            <p:txEl>
                                              <p:pRg st="4" end="4"/>
                                            </p:txEl>
                                          </p:spTgt>
                                        </p:tgtEl>
                                      </p:cBhvr>
                                    </p:animEffect>
                                    <p:anim calcmode="lin" valueType="num">
                                      <p:cBhvr>
                                        <p:cTn id="64"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65"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13">
                                            <p:txEl>
                                              <p:pRg st="5" end="5"/>
                                            </p:txEl>
                                          </p:spTgt>
                                        </p:tgtEl>
                                        <p:attrNameLst>
                                          <p:attrName>style.visibility</p:attrName>
                                        </p:attrNameLst>
                                      </p:cBhvr>
                                      <p:to>
                                        <p:strVal val="visible"/>
                                      </p:to>
                                    </p:set>
                                    <p:animEffect transition="in" filter="fade">
                                      <p:cBhvr>
                                        <p:cTn id="70" dur="1000"/>
                                        <p:tgtEl>
                                          <p:spTgt spid="13">
                                            <p:txEl>
                                              <p:pRg st="5" end="5"/>
                                            </p:txEl>
                                          </p:spTgt>
                                        </p:tgtEl>
                                      </p:cBhvr>
                                    </p:animEffect>
                                    <p:anim calcmode="lin" valueType="num">
                                      <p:cBhvr>
                                        <p:cTn id="71" dur="1000" fill="hold"/>
                                        <p:tgtEl>
                                          <p:spTgt spid="13">
                                            <p:txEl>
                                              <p:pRg st="5" end="5"/>
                                            </p:txEl>
                                          </p:spTgt>
                                        </p:tgtEl>
                                        <p:attrNameLst>
                                          <p:attrName>ppt_x</p:attrName>
                                        </p:attrNameLst>
                                      </p:cBhvr>
                                      <p:tavLst>
                                        <p:tav tm="0">
                                          <p:val>
                                            <p:strVal val="#ppt_x"/>
                                          </p:val>
                                        </p:tav>
                                        <p:tav tm="100000">
                                          <p:val>
                                            <p:strVal val="#ppt_x"/>
                                          </p:val>
                                        </p:tav>
                                      </p:tavLst>
                                    </p:anim>
                                    <p:anim calcmode="lin" valueType="num">
                                      <p:cBhvr>
                                        <p:cTn id="72" dur="1000" fill="hold"/>
                                        <p:tgtEl>
                                          <p:spTgt spid="1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13">
                                            <p:txEl>
                                              <p:pRg st="6" end="6"/>
                                            </p:txEl>
                                          </p:spTgt>
                                        </p:tgtEl>
                                        <p:attrNameLst>
                                          <p:attrName>style.visibility</p:attrName>
                                        </p:attrNameLst>
                                      </p:cBhvr>
                                      <p:to>
                                        <p:strVal val="visible"/>
                                      </p:to>
                                    </p:set>
                                    <p:animEffect transition="in" filter="fade">
                                      <p:cBhvr>
                                        <p:cTn id="77" dur="1000"/>
                                        <p:tgtEl>
                                          <p:spTgt spid="13">
                                            <p:txEl>
                                              <p:pRg st="6" end="6"/>
                                            </p:txEl>
                                          </p:spTgt>
                                        </p:tgtEl>
                                      </p:cBhvr>
                                    </p:animEffect>
                                    <p:anim calcmode="lin" valueType="num">
                                      <p:cBhvr>
                                        <p:cTn id="78" dur="10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79" dur="1000" fill="hold"/>
                                        <p:tgtEl>
                                          <p:spTgt spid="1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E se vostro figlio è già un fumatore?</a:t>
            </a:r>
            <a:endParaRPr lang="it-IT" sz="2400" b="1" dirty="0">
              <a:solidFill>
                <a:srgbClr val="0070C0"/>
              </a:solidFill>
            </a:endParaRPr>
          </a:p>
        </p:txBody>
      </p:sp>
      <p:sp>
        <p:nvSpPr>
          <p:cNvPr id="6" name="Segnaposto data 5"/>
          <p:cNvSpPr>
            <a:spLocks noGrp="1"/>
          </p:cNvSpPr>
          <p:nvPr>
            <p:ph type="dt" sz="half" idx="10"/>
          </p:nvPr>
        </p:nvSpPr>
        <p:spPr/>
        <p:txBody>
          <a:bodyPr/>
          <a:lstStyle/>
          <a:p>
            <a:fld id="{DAE9DDBA-4788-4EA3-9A57-5824BB82A2CF}"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12</a:t>
            </a:fld>
            <a:endParaRPr lang="it-IT"/>
          </a:p>
        </p:txBody>
      </p:sp>
      <p:pic>
        <p:nvPicPr>
          <p:cNvPr id="3074" name="Picture 2" descr="C:\Users\Master\Desktop\g8.jpg"/>
          <p:cNvPicPr>
            <a:picLocks noChangeAspect="1" noChangeArrowheads="1"/>
          </p:cNvPicPr>
          <p:nvPr/>
        </p:nvPicPr>
        <p:blipFill>
          <a:blip r:embed="rId2" cstate="print"/>
          <a:srcRect/>
          <a:stretch>
            <a:fillRect/>
          </a:stretch>
        </p:blipFill>
        <p:spPr bwMode="auto">
          <a:xfrm>
            <a:off x="7305901" y="0"/>
            <a:ext cx="1838099" cy="648454"/>
          </a:xfrm>
          <a:prstGeom prst="rect">
            <a:avLst/>
          </a:prstGeom>
          <a:noFill/>
          <a:ln w="25400">
            <a:solidFill>
              <a:srgbClr val="FFFF00"/>
            </a:solidFill>
          </a:ln>
        </p:spPr>
      </p:pic>
      <p:pic>
        <p:nvPicPr>
          <p:cNvPr id="14" name="Picture 2" descr="C:\Users\Master\Desktop\g8.jpg"/>
          <p:cNvPicPr>
            <a:picLocks noChangeAspect="1" noChangeArrowheads="1"/>
          </p:cNvPicPr>
          <p:nvPr/>
        </p:nvPicPr>
        <p:blipFill>
          <a:blip r:embed="rId2" cstate="print"/>
          <a:srcRect/>
          <a:stretch>
            <a:fillRect/>
          </a:stretch>
        </p:blipFill>
        <p:spPr bwMode="auto">
          <a:xfrm>
            <a:off x="0" y="0"/>
            <a:ext cx="1838099" cy="648454"/>
          </a:xfrm>
          <a:prstGeom prst="rect">
            <a:avLst/>
          </a:prstGeom>
          <a:noFill/>
          <a:ln w="25400">
            <a:solidFill>
              <a:srgbClr val="FFFF00"/>
            </a:solidFill>
          </a:ln>
        </p:spPr>
      </p:pic>
      <p:sp>
        <p:nvSpPr>
          <p:cNvPr id="8" name="Rettangolo 7"/>
          <p:cNvSpPr/>
          <p:nvPr/>
        </p:nvSpPr>
        <p:spPr>
          <a:xfrm>
            <a:off x="251520" y="1484784"/>
            <a:ext cx="3240360" cy="158417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Se il vostro adolescente </a:t>
            </a:r>
            <a:r>
              <a:rPr lang="it-IT" dirty="0" smtClean="0">
                <a:solidFill>
                  <a:srgbClr val="FFFF00"/>
                </a:solidFill>
              </a:rPr>
              <a:t>in famiglia è ormai diventato un fumatore abituale, può capitare di sentirvi impotenti, soprattutto se voi stessi siete fumatori</a:t>
            </a:r>
            <a:endParaRPr lang="it-IT" dirty="0">
              <a:solidFill>
                <a:srgbClr val="FFFF00"/>
              </a:solidFill>
            </a:endParaRPr>
          </a:p>
        </p:txBody>
      </p:sp>
      <p:sp>
        <p:nvSpPr>
          <p:cNvPr id="9" name="Rettangolo 8"/>
          <p:cNvSpPr/>
          <p:nvPr/>
        </p:nvSpPr>
        <p:spPr>
          <a:xfrm>
            <a:off x="251520" y="3284984"/>
            <a:ext cx="3240360"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La sfida è complessa</a:t>
            </a:r>
            <a:r>
              <a:rPr lang="it-IT" dirty="0" smtClean="0">
                <a:solidFill>
                  <a:srgbClr val="FFFF00"/>
                </a:solidFill>
              </a:rPr>
              <a:t>, ma l’occasione che vostro figlio vi offre è troppo importante per essere rimandata o accantonata. Tentate di smettere insieme</a:t>
            </a:r>
            <a:endParaRPr lang="it-IT" dirty="0">
              <a:solidFill>
                <a:srgbClr val="FFFF00"/>
              </a:solidFill>
            </a:endParaRPr>
          </a:p>
        </p:txBody>
      </p:sp>
      <p:sp>
        <p:nvSpPr>
          <p:cNvPr id="10" name="Rettangolo 9"/>
          <p:cNvSpPr/>
          <p:nvPr/>
        </p:nvSpPr>
        <p:spPr>
          <a:xfrm>
            <a:off x="251520" y="4869160"/>
            <a:ext cx="3240360"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Da una parte </a:t>
            </a:r>
            <a:r>
              <a:rPr lang="it-IT" dirty="0" smtClean="0">
                <a:solidFill>
                  <a:srgbClr val="FFFF00"/>
                </a:solidFill>
              </a:rPr>
              <a:t>vi fa combattere da alleati una battaglia importante, dall’altra, mette  il figlio nella posizione privilegiata di aiutare il proprio genitore</a:t>
            </a:r>
            <a:endParaRPr lang="it-IT" dirty="0">
              <a:solidFill>
                <a:srgbClr val="FFFF00"/>
              </a:solidFill>
            </a:endParaRPr>
          </a:p>
        </p:txBody>
      </p:sp>
      <p:sp>
        <p:nvSpPr>
          <p:cNvPr id="11" name="Rettangolo 10"/>
          <p:cNvSpPr/>
          <p:nvPr/>
        </p:nvSpPr>
        <p:spPr>
          <a:xfrm>
            <a:off x="3635896" y="1484784"/>
            <a:ext cx="5256584" cy="158417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Potreste dire a figlio</a:t>
            </a:r>
            <a:r>
              <a:rPr lang="it-IT" dirty="0" smtClean="0">
                <a:solidFill>
                  <a:srgbClr val="FFFF00"/>
                </a:solidFill>
              </a:rPr>
              <a:t>: “Se ci provi  anche tu  lo facciamo insieme” oppure: “Se mi aiuti, forse, riusciamo a vincerla insieme questa battaglia”. Ciò mette il figlio in una condizione di privilegio che può essere per lui di grande stimolo. Potreste anche definire insieme un sistema premiante</a:t>
            </a:r>
            <a:endParaRPr lang="it-IT" dirty="0">
              <a:solidFill>
                <a:srgbClr val="FFFF00"/>
              </a:solidFill>
            </a:endParaRPr>
          </a:p>
        </p:txBody>
      </p:sp>
      <p:pic>
        <p:nvPicPr>
          <p:cNvPr id="4" name="Picture 2" descr="C:\Users\Master\Desktop\Ultime foto\gf1.jpg"/>
          <p:cNvPicPr>
            <a:picLocks noChangeAspect="1" noChangeArrowheads="1"/>
          </p:cNvPicPr>
          <p:nvPr/>
        </p:nvPicPr>
        <p:blipFill>
          <a:blip r:embed="rId3" cstate="print"/>
          <a:srcRect/>
          <a:stretch>
            <a:fillRect/>
          </a:stretch>
        </p:blipFill>
        <p:spPr bwMode="auto">
          <a:xfrm>
            <a:off x="3635896" y="3212975"/>
            <a:ext cx="5256584" cy="3024337"/>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4)">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Smettere porta tanti vantaggi</a:t>
            </a:r>
            <a:endParaRPr lang="it-IT" sz="2400" b="1" dirty="0">
              <a:solidFill>
                <a:srgbClr val="0070C0"/>
              </a:solidFill>
            </a:endParaRPr>
          </a:p>
        </p:txBody>
      </p:sp>
      <p:sp>
        <p:nvSpPr>
          <p:cNvPr id="6" name="Segnaposto data 5"/>
          <p:cNvSpPr>
            <a:spLocks noGrp="1"/>
          </p:cNvSpPr>
          <p:nvPr>
            <p:ph type="dt" sz="half" idx="10"/>
          </p:nvPr>
        </p:nvSpPr>
        <p:spPr/>
        <p:txBody>
          <a:bodyPr/>
          <a:lstStyle/>
          <a:p>
            <a:fld id="{E0CB4F68-DCFA-419A-A0CF-65452C1AE3C4}"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13</a:t>
            </a:fld>
            <a:endParaRPr lang="it-IT"/>
          </a:p>
        </p:txBody>
      </p:sp>
      <p:pic>
        <p:nvPicPr>
          <p:cNvPr id="3074" name="Picture 2" descr="C:\Users\Master\Desktop\g8.jpg"/>
          <p:cNvPicPr>
            <a:picLocks noChangeAspect="1" noChangeArrowheads="1"/>
          </p:cNvPicPr>
          <p:nvPr/>
        </p:nvPicPr>
        <p:blipFill>
          <a:blip r:embed="rId2" cstate="print"/>
          <a:srcRect/>
          <a:stretch>
            <a:fillRect/>
          </a:stretch>
        </p:blipFill>
        <p:spPr bwMode="auto">
          <a:xfrm>
            <a:off x="7305901" y="0"/>
            <a:ext cx="1838099" cy="648454"/>
          </a:xfrm>
          <a:prstGeom prst="rect">
            <a:avLst/>
          </a:prstGeom>
          <a:noFill/>
          <a:ln w="25400">
            <a:solidFill>
              <a:srgbClr val="FFFF00"/>
            </a:solidFill>
          </a:ln>
        </p:spPr>
      </p:pic>
      <p:pic>
        <p:nvPicPr>
          <p:cNvPr id="14" name="Picture 2" descr="C:\Users\Master\Desktop\g8.jpg"/>
          <p:cNvPicPr>
            <a:picLocks noChangeAspect="1" noChangeArrowheads="1"/>
          </p:cNvPicPr>
          <p:nvPr/>
        </p:nvPicPr>
        <p:blipFill>
          <a:blip r:embed="rId2" cstate="print"/>
          <a:srcRect/>
          <a:stretch>
            <a:fillRect/>
          </a:stretch>
        </p:blipFill>
        <p:spPr bwMode="auto">
          <a:xfrm>
            <a:off x="0" y="0"/>
            <a:ext cx="1838099" cy="648454"/>
          </a:xfrm>
          <a:prstGeom prst="rect">
            <a:avLst/>
          </a:prstGeom>
          <a:noFill/>
          <a:ln w="25400">
            <a:solidFill>
              <a:srgbClr val="FFFF00"/>
            </a:solidFill>
          </a:ln>
        </p:spPr>
      </p:pic>
      <p:sp>
        <p:nvSpPr>
          <p:cNvPr id="8" name="Rettangolo 7"/>
          <p:cNvSpPr/>
          <p:nvPr/>
        </p:nvSpPr>
        <p:spPr>
          <a:xfrm>
            <a:off x="251520" y="1484784"/>
            <a:ext cx="2880320" cy="194421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Due giorni senza fumo </a:t>
            </a:r>
            <a:r>
              <a:rPr lang="it-IT" dirty="0" smtClean="0">
                <a:solidFill>
                  <a:srgbClr val="FFFF00"/>
                </a:solidFill>
              </a:rPr>
              <a:t>già migliorano in modo sensibile le competenze olfattive e del gusto. Dopo circa un mese i benefici si allargano alla circolazione sanguigna e all’attività respiratoria</a:t>
            </a:r>
            <a:endParaRPr lang="it-IT" dirty="0">
              <a:solidFill>
                <a:srgbClr val="FFFF00"/>
              </a:solidFill>
            </a:endParaRPr>
          </a:p>
        </p:txBody>
      </p:sp>
      <p:sp>
        <p:nvSpPr>
          <p:cNvPr id="9" name="Rettangolo 8"/>
          <p:cNvSpPr/>
          <p:nvPr/>
        </p:nvSpPr>
        <p:spPr>
          <a:xfrm>
            <a:off x="251520" y="4509120"/>
            <a:ext cx="2880320" cy="1872208"/>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Chi intende smettere </a:t>
            </a:r>
            <a:r>
              <a:rPr lang="it-IT" dirty="0" smtClean="0">
                <a:solidFill>
                  <a:srgbClr val="FFFF00"/>
                </a:solidFill>
              </a:rPr>
              <a:t>ha maggiori possibilità di riuscita se si fa aiutare dalle persone che gli vivono accanto: ecco perché farlo con un figlio può risultare una strategia vincente</a:t>
            </a:r>
            <a:endParaRPr lang="it-IT" dirty="0">
              <a:solidFill>
                <a:srgbClr val="FFFF00"/>
              </a:solidFill>
            </a:endParaRPr>
          </a:p>
        </p:txBody>
      </p:sp>
      <p:sp>
        <p:nvSpPr>
          <p:cNvPr id="13" name="CasellaDiTesto 12"/>
          <p:cNvSpPr txBox="1"/>
          <p:nvPr/>
        </p:nvSpPr>
        <p:spPr>
          <a:xfrm>
            <a:off x="3347864" y="1484784"/>
            <a:ext cx="5544616" cy="3139321"/>
          </a:xfrm>
          <a:prstGeom prst="rect">
            <a:avLst/>
          </a:prstGeom>
          <a:solidFill>
            <a:schemeClr val="accent1">
              <a:lumMod val="20000"/>
              <a:lumOff val="80000"/>
            </a:schemeClr>
          </a:solidFill>
          <a:ln w="25400">
            <a:solidFill>
              <a:schemeClr val="accent2"/>
            </a:solidFill>
          </a:ln>
        </p:spPr>
        <p:txBody>
          <a:bodyPr wrap="square" rtlCol="0">
            <a:spAutoFit/>
          </a:bodyPr>
          <a:lstStyle/>
          <a:p>
            <a:pPr algn="just"/>
            <a:r>
              <a:rPr lang="it-IT" b="1" dirty="0" smtClean="0">
                <a:solidFill>
                  <a:srgbClr val="0070C0"/>
                </a:solidFill>
              </a:rPr>
              <a:t>Nei primi tre mesi le ricadute saranno possibili e frequenti. Non scoraggiatevi! Per evitarle, tenete a mente alcuni consigli:</a:t>
            </a:r>
          </a:p>
          <a:p>
            <a:pPr marL="179388" indent="-179388" algn="just">
              <a:buFont typeface="Arial" pitchFamily="34" charset="0"/>
              <a:buChar char="•"/>
            </a:pPr>
            <a:r>
              <a:rPr lang="it-IT" dirty="0" smtClean="0"/>
              <a:t>Vivete giorno per giorno la vostra intenzione di smettere</a:t>
            </a:r>
          </a:p>
          <a:p>
            <a:pPr algn="just">
              <a:buFont typeface="Arial" pitchFamily="34" charset="0"/>
              <a:buChar char="•"/>
            </a:pPr>
            <a:r>
              <a:rPr lang="it-IT" dirty="0" smtClean="0"/>
              <a:t>  Fissate la data precisa della nuova vita da non fumatore</a:t>
            </a:r>
          </a:p>
          <a:p>
            <a:pPr marL="179388" indent="-179388" algn="just">
              <a:buFont typeface="Arial" pitchFamily="34" charset="0"/>
              <a:buChar char="•"/>
            </a:pPr>
            <a:r>
              <a:rPr lang="it-IT" dirty="0" smtClean="0"/>
              <a:t>Eliminate dalla vostra casa sigarette, posacenere,  accendini</a:t>
            </a:r>
          </a:p>
          <a:p>
            <a:pPr algn="just">
              <a:buFont typeface="Arial" pitchFamily="34" charset="0"/>
              <a:buChar char="•"/>
            </a:pPr>
            <a:r>
              <a:rPr lang="it-IT" dirty="0" smtClean="0"/>
              <a:t>  I primi giorni gratificatevi con piccoli premi</a:t>
            </a:r>
          </a:p>
          <a:p>
            <a:pPr algn="just">
              <a:buFont typeface="Arial" pitchFamily="34" charset="0"/>
              <a:buChar char="•"/>
            </a:pPr>
            <a:r>
              <a:rPr lang="it-IT" dirty="0" smtClean="0"/>
              <a:t>  Ogni giorno cercate di fare attività motoria</a:t>
            </a:r>
          </a:p>
          <a:p>
            <a:pPr algn="just">
              <a:buFont typeface="Arial" pitchFamily="34" charset="0"/>
              <a:buChar char="•"/>
            </a:pPr>
            <a:r>
              <a:rPr lang="it-IT" dirty="0" smtClean="0"/>
              <a:t>  Consumate pasti regolari ed assumete molti liquidi</a:t>
            </a:r>
            <a:endParaRPr lang="it-IT" dirty="0"/>
          </a:p>
        </p:txBody>
      </p:sp>
      <p:pic>
        <p:nvPicPr>
          <p:cNvPr id="4098" name="Picture 2" descr="C:\Users\Master\Desktop\Ultime foto\gf3.jpg"/>
          <p:cNvPicPr>
            <a:picLocks noChangeAspect="1" noChangeArrowheads="1"/>
          </p:cNvPicPr>
          <p:nvPr/>
        </p:nvPicPr>
        <p:blipFill>
          <a:blip r:embed="rId3" cstate="print"/>
          <a:srcRect b="11538"/>
          <a:stretch>
            <a:fillRect/>
          </a:stretch>
        </p:blipFill>
        <p:spPr bwMode="auto">
          <a:xfrm>
            <a:off x="4716016" y="4725145"/>
            <a:ext cx="2664296" cy="1656184"/>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heel(4)">
                                      <p:cBhvr>
                                        <p:cTn id="14" dur="2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3">
                                            <p:txEl>
                                              <p:pRg st="0" end="0"/>
                                            </p:txEl>
                                          </p:spTgt>
                                        </p:tgtEl>
                                        <p:attrNameLst>
                                          <p:attrName>style.visibility</p:attrName>
                                        </p:attrNameLst>
                                      </p:cBhvr>
                                      <p:to>
                                        <p:strVal val="visible"/>
                                      </p:to>
                                    </p:set>
                                    <p:animEffect transition="in" filter="fade">
                                      <p:cBhvr>
                                        <p:cTn id="33" dur="1000"/>
                                        <p:tgtEl>
                                          <p:spTgt spid="13">
                                            <p:txEl>
                                              <p:pRg st="0" end="0"/>
                                            </p:txEl>
                                          </p:spTgt>
                                        </p:tgtEl>
                                      </p:cBhvr>
                                    </p:animEffect>
                                    <p:anim calcmode="lin" valueType="num">
                                      <p:cBhvr>
                                        <p:cTn id="34"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3">
                                            <p:txEl>
                                              <p:pRg st="1" end="1"/>
                                            </p:txEl>
                                          </p:spTgt>
                                        </p:tgtEl>
                                        <p:attrNameLst>
                                          <p:attrName>style.visibility</p:attrName>
                                        </p:attrNameLst>
                                      </p:cBhvr>
                                      <p:to>
                                        <p:strVal val="visible"/>
                                      </p:to>
                                    </p:set>
                                    <p:animEffect transition="in" filter="fade">
                                      <p:cBhvr>
                                        <p:cTn id="40" dur="1000"/>
                                        <p:tgtEl>
                                          <p:spTgt spid="13">
                                            <p:txEl>
                                              <p:pRg st="1" end="1"/>
                                            </p:txEl>
                                          </p:spTgt>
                                        </p:tgtEl>
                                      </p:cBhvr>
                                    </p:animEffect>
                                    <p:anim calcmode="lin" valueType="num">
                                      <p:cBhvr>
                                        <p:cTn id="41"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3">
                                            <p:txEl>
                                              <p:pRg st="2" end="2"/>
                                            </p:txEl>
                                          </p:spTgt>
                                        </p:tgtEl>
                                        <p:attrNameLst>
                                          <p:attrName>style.visibility</p:attrName>
                                        </p:attrNameLst>
                                      </p:cBhvr>
                                      <p:to>
                                        <p:strVal val="visible"/>
                                      </p:to>
                                    </p:set>
                                    <p:animEffect transition="in" filter="fade">
                                      <p:cBhvr>
                                        <p:cTn id="47" dur="1000"/>
                                        <p:tgtEl>
                                          <p:spTgt spid="13">
                                            <p:txEl>
                                              <p:pRg st="2" end="2"/>
                                            </p:txEl>
                                          </p:spTgt>
                                        </p:tgtEl>
                                      </p:cBhvr>
                                    </p:animEffect>
                                    <p:anim calcmode="lin" valueType="num">
                                      <p:cBhvr>
                                        <p:cTn id="48"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49" dur="1000" fill="hold"/>
                                        <p:tgtEl>
                                          <p:spTgt spid="13">
                                            <p:txEl>
                                              <p:pRg st="2" end="2"/>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13">
                                            <p:txEl>
                                              <p:pRg st="3" end="3"/>
                                            </p:txEl>
                                          </p:spTgt>
                                        </p:tgtEl>
                                        <p:attrNameLst>
                                          <p:attrName>style.visibility</p:attrName>
                                        </p:attrNameLst>
                                      </p:cBhvr>
                                      <p:to>
                                        <p:strVal val="visible"/>
                                      </p:to>
                                    </p:set>
                                    <p:animEffect transition="in" filter="fade">
                                      <p:cBhvr>
                                        <p:cTn id="52" dur="1000"/>
                                        <p:tgtEl>
                                          <p:spTgt spid="13">
                                            <p:txEl>
                                              <p:pRg st="3" end="3"/>
                                            </p:txEl>
                                          </p:spTgt>
                                        </p:tgtEl>
                                      </p:cBhvr>
                                    </p:animEffect>
                                    <p:anim calcmode="lin" valueType="num">
                                      <p:cBhvr>
                                        <p:cTn id="53"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54"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13">
                                            <p:txEl>
                                              <p:pRg st="4" end="4"/>
                                            </p:txEl>
                                          </p:spTgt>
                                        </p:tgtEl>
                                        <p:attrNameLst>
                                          <p:attrName>style.visibility</p:attrName>
                                        </p:attrNameLst>
                                      </p:cBhvr>
                                      <p:to>
                                        <p:strVal val="visible"/>
                                      </p:to>
                                    </p:set>
                                    <p:animEffect transition="in" filter="fade">
                                      <p:cBhvr>
                                        <p:cTn id="59" dur="1000"/>
                                        <p:tgtEl>
                                          <p:spTgt spid="13">
                                            <p:txEl>
                                              <p:pRg st="4" end="4"/>
                                            </p:txEl>
                                          </p:spTgt>
                                        </p:tgtEl>
                                      </p:cBhvr>
                                    </p:animEffect>
                                    <p:anim calcmode="lin" valueType="num">
                                      <p:cBhvr>
                                        <p:cTn id="60"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61"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nodeType="clickEffect">
                                  <p:stCondLst>
                                    <p:cond delay="0"/>
                                  </p:stCondLst>
                                  <p:childTnLst>
                                    <p:set>
                                      <p:cBhvr>
                                        <p:cTn id="65" dur="1" fill="hold">
                                          <p:stCondLst>
                                            <p:cond delay="0"/>
                                          </p:stCondLst>
                                        </p:cTn>
                                        <p:tgtEl>
                                          <p:spTgt spid="13">
                                            <p:txEl>
                                              <p:pRg st="5" end="5"/>
                                            </p:txEl>
                                          </p:spTgt>
                                        </p:tgtEl>
                                        <p:attrNameLst>
                                          <p:attrName>style.visibility</p:attrName>
                                        </p:attrNameLst>
                                      </p:cBhvr>
                                      <p:to>
                                        <p:strVal val="visible"/>
                                      </p:to>
                                    </p:set>
                                    <p:animEffect transition="in" filter="fade">
                                      <p:cBhvr>
                                        <p:cTn id="66" dur="1000"/>
                                        <p:tgtEl>
                                          <p:spTgt spid="13">
                                            <p:txEl>
                                              <p:pRg st="5" end="5"/>
                                            </p:txEl>
                                          </p:spTgt>
                                        </p:tgtEl>
                                      </p:cBhvr>
                                    </p:animEffect>
                                    <p:anim calcmode="lin" valueType="num">
                                      <p:cBhvr>
                                        <p:cTn id="67" dur="1000" fill="hold"/>
                                        <p:tgtEl>
                                          <p:spTgt spid="13">
                                            <p:txEl>
                                              <p:pRg st="5" end="5"/>
                                            </p:txEl>
                                          </p:spTgt>
                                        </p:tgtEl>
                                        <p:attrNameLst>
                                          <p:attrName>ppt_x</p:attrName>
                                        </p:attrNameLst>
                                      </p:cBhvr>
                                      <p:tavLst>
                                        <p:tav tm="0">
                                          <p:val>
                                            <p:strVal val="#ppt_x"/>
                                          </p:val>
                                        </p:tav>
                                        <p:tav tm="100000">
                                          <p:val>
                                            <p:strVal val="#ppt_x"/>
                                          </p:val>
                                        </p:tav>
                                      </p:tavLst>
                                    </p:anim>
                                    <p:anim calcmode="lin" valueType="num">
                                      <p:cBhvr>
                                        <p:cTn id="68" dur="1000" fill="hold"/>
                                        <p:tgtEl>
                                          <p:spTgt spid="1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nodeType="clickEffect">
                                  <p:stCondLst>
                                    <p:cond delay="0"/>
                                  </p:stCondLst>
                                  <p:childTnLst>
                                    <p:set>
                                      <p:cBhvr>
                                        <p:cTn id="72" dur="1" fill="hold">
                                          <p:stCondLst>
                                            <p:cond delay="0"/>
                                          </p:stCondLst>
                                        </p:cTn>
                                        <p:tgtEl>
                                          <p:spTgt spid="13">
                                            <p:txEl>
                                              <p:pRg st="6" end="6"/>
                                            </p:txEl>
                                          </p:spTgt>
                                        </p:tgtEl>
                                        <p:attrNameLst>
                                          <p:attrName>style.visibility</p:attrName>
                                        </p:attrNameLst>
                                      </p:cBhvr>
                                      <p:to>
                                        <p:strVal val="visible"/>
                                      </p:to>
                                    </p:set>
                                    <p:animEffect transition="in" filter="fade">
                                      <p:cBhvr>
                                        <p:cTn id="73" dur="1000"/>
                                        <p:tgtEl>
                                          <p:spTgt spid="13">
                                            <p:txEl>
                                              <p:pRg st="6" end="6"/>
                                            </p:txEl>
                                          </p:spTgt>
                                        </p:tgtEl>
                                      </p:cBhvr>
                                    </p:animEffect>
                                    <p:anim calcmode="lin" valueType="num">
                                      <p:cBhvr>
                                        <p:cTn id="74" dur="10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75" dur="1000" fill="hold"/>
                                        <p:tgtEl>
                                          <p:spTgt spid="1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Bersi l’adolescenza: l’epidemia da alcol</a:t>
            </a:r>
            <a:endParaRPr lang="it-IT" sz="2400" b="1" dirty="0">
              <a:solidFill>
                <a:srgbClr val="0070C0"/>
              </a:solidFill>
            </a:endParaRPr>
          </a:p>
        </p:txBody>
      </p:sp>
      <p:sp>
        <p:nvSpPr>
          <p:cNvPr id="6" name="Segnaposto data 5"/>
          <p:cNvSpPr>
            <a:spLocks noGrp="1"/>
          </p:cNvSpPr>
          <p:nvPr>
            <p:ph type="dt" sz="half" idx="10"/>
          </p:nvPr>
        </p:nvSpPr>
        <p:spPr/>
        <p:txBody>
          <a:bodyPr/>
          <a:lstStyle/>
          <a:p>
            <a:fld id="{99F18420-506C-447C-AAB8-9DACC045012E}"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14</a:t>
            </a:fld>
            <a:endParaRPr lang="it-IT" dirty="0"/>
          </a:p>
        </p:txBody>
      </p:sp>
      <p:sp>
        <p:nvSpPr>
          <p:cNvPr id="9" name="Freccia a destra 8"/>
          <p:cNvSpPr/>
          <p:nvPr/>
        </p:nvSpPr>
        <p:spPr>
          <a:xfrm>
            <a:off x="467544" y="1556792"/>
            <a:ext cx="410445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L’epidemia alcolica dei giovanissimi</a:t>
            </a:r>
            <a:endParaRPr lang="it-IT" sz="2000" b="1" dirty="0">
              <a:solidFill>
                <a:srgbClr val="FFFF00"/>
              </a:solidFill>
            </a:endParaRPr>
          </a:p>
        </p:txBody>
      </p:sp>
      <p:sp>
        <p:nvSpPr>
          <p:cNvPr id="10" name="Freccia a destra 9"/>
          <p:cNvSpPr/>
          <p:nvPr/>
        </p:nvSpPr>
        <p:spPr>
          <a:xfrm>
            <a:off x="467544" y="2564904"/>
            <a:ext cx="410445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L’alcol non fa paura</a:t>
            </a:r>
            <a:endParaRPr lang="it-IT" sz="2000" b="1" dirty="0">
              <a:solidFill>
                <a:srgbClr val="FFFF00"/>
              </a:solidFill>
            </a:endParaRPr>
          </a:p>
        </p:txBody>
      </p:sp>
      <p:sp>
        <p:nvSpPr>
          <p:cNvPr id="11" name="Freccia a destra 10"/>
          <p:cNvSpPr/>
          <p:nvPr/>
        </p:nvSpPr>
        <p:spPr>
          <a:xfrm>
            <a:off x="467544" y="3573016"/>
            <a:ext cx="410445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Il collante delle relazioni sociali</a:t>
            </a:r>
            <a:endParaRPr lang="it-IT" sz="2000" b="1" dirty="0">
              <a:solidFill>
                <a:srgbClr val="FFFF00"/>
              </a:solidFill>
            </a:endParaRPr>
          </a:p>
        </p:txBody>
      </p:sp>
      <p:sp>
        <p:nvSpPr>
          <p:cNvPr id="12" name="Freccia a destra 11"/>
          <p:cNvSpPr/>
          <p:nvPr/>
        </p:nvSpPr>
        <p:spPr>
          <a:xfrm>
            <a:off x="467544" y="4581128"/>
            <a:ext cx="410445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I danni al cervello</a:t>
            </a:r>
            <a:endParaRPr lang="it-IT" sz="2000" b="1" dirty="0">
              <a:solidFill>
                <a:srgbClr val="FFFF00"/>
              </a:solidFill>
            </a:endParaRPr>
          </a:p>
        </p:txBody>
      </p:sp>
      <p:sp>
        <p:nvSpPr>
          <p:cNvPr id="13" name="Freccia a destra 12"/>
          <p:cNvSpPr/>
          <p:nvPr/>
        </p:nvSpPr>
        <p:spPr>
          <a:xfrm>
            <a:off x="467544" y="5589240"/>
            <a:ext cx="410445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Come intervenire</a:t>
            </a:r>
            <a:endParaRPr lang="it-IT" sz="2000" b="1" dirty="0">
              <a:solidFill>
                <a:srgbClr val="FFFF00"/>
              </a:solidFill>
            </a:endParaRPr>
          </a:p>
        </p:txBody>
      </p:sp>
      <p:pic>
        <p:nvPicPr>
          <p:cNvPr id="4098" name="Picture 2" descr="C:\Users\Master\Desktop\alc2.jpg"/>
          <p:cNvPicPr>
            <a:picLocks noChangeAspect="1" noChangeArrowheads="1"/>
          </p:cNvPicPr>
          <p:nvPr/>
        </p:nvPicPr>
        <p:blipFill>
          <a:blip r:embed="rId2" cstate="print"/>
          <a:srcRect/>
          <a:stretch>
            <a:fillRect/>
          </a:stretch>
        </p:blipFill>
        <p:spPr bwMode="auto">
          <a:xfrm>
            <a:off x="4788024" y="2636912"/>
            <a:ext cx="3888432" cy="2787932"/>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heel(4)">
                                      <p:cBhvr>
                                        <p:cTn id="14" dur="2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9"/>
                                        </p:tgtEl>
                                        <p:attrNameLst>
                                          <p:attrName>ppt_y</p:attrName>
                                        </p:attrNameLst>
                                      </p:cBhvr>
                                      <p:tavLst>
                                        <p:tav tm="0">
                                          <p:val>
                                            <p:strVal val="#ppt_y"/>
                                          </p:val>
                                        </p:tav>
                                        <p:tav tm="100000">
                                          <p:val>
                                            <p:strVal val="#ppt_y"/>
                                          </p:val>
                                        </p:tav>
                                      </p:tavLst>
                                    </p:anim>
                                    <p:anim calcmode="lin" valueType="num">
                                      <p:cBhvr>
                                        <p:cTn id="21"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41" presetClass="entr" presetSubtype="0" fill="hold" grpId="0" nodeType="clickEffect">
                                  <p:stCondLst>
                                    <p:cond delay="0"/>
                                  </p:stCondLst>
                                  <p:iterate type="lt">
                                    <p:tmPct val="10000"/>
                                  </p:iterate>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10"/>
                                        </p:tgtEl>
                                        <p:attrNameLst>
                                          <p:attrName>ppt_y</p:attrName>
                                        </p:attrNameLst>
                                      </p:cBhvr>
                                      <p:tavLst>
                                        <p:tav tm="0">
                                          <p:val>
                                            <p:strVal val="#ppt_y"/>
                                          </p:val>
                                        </p:tav>
                                        <p:tav tm="100000">
                                          <p:val>
                                            <p:strVal val="#ppt_y"/>
                                          </p:val>
                                        </p:tav>
                                      </p:tavLst>
                                    </p:anim>
                                    <p:anim calcmode="lin" valueType="num">
                                      <p:cBhvr>
                                        <p:cTn id="30"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41" presetClass="entr" presetSubtype="0" fill="hold" grpId="0" nodeType="clickEffect">
                                  <p:stCondLst>
                                    <p:cond delay="0"/>
                                  </p:stCondLst>
                                  <p:iterate type="lt">
                                    <p:tmPct val="10000"/>
                                  </p:iterate>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11"/>
                                        </p:tgtEl>
                                        <p:attrNameLst>
                                          <p:attrName>ppt_y</p:attrName>
                                        </p:attrNameLst>
                                      </p:cBhvr>
                                      <p:tavLst>
                                        <p:tav tm="0">
                                          <p:val>
                                            <p:strVal val="#ppt_y"/>
                                          </p:val>
                                        </p:tav>
                                        <p:tav tm="100000">
                                          <p:val>
                                            <p:strVal val="#ppt_y"/>
                                          </p:val>
                                        </p:tav>
                                      </p:tavLst>
                                    </p:anim>
                                    <p:anim calcmode="lin" valueType="num">
                                      <p:cBhvr>
                                        <p:cTn id="3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41" presetClass="entr" presetSubtype="0" fill="hold" grpId="0" nodeType="clickEffect">
                                  <p:stCondLst>
                                    <p:cond delay="0"/>
                                  </p:stCondLst>
                                  <p:iterate type="lt">
                                    <p:tmPct val="10000"/>
                                  </p:iterate>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47" dur="500" fill="hold"/>
                                        <p:tgtEl>
                                          <p:spTgt spid="12"/>
                                        </p:tgtEl>
                                        <p:attrNameLst>
                                          <p:attrName>ppt_y</p:attrName>
                                        </p:attrNameLst>
                                      </p:cBhvr>
                                      <p:tavLst>
                                        <p:tav tm="0">
                                          <p:val>
                                            <p:strVal val="#ppt_y"/>
                                          </p:val>
                                        </p:tav>
                                        <p:tav tm="100000">
                                          <p:val>
                                            <p:strVal val="#ppt_y"/>
                                          </p:val>
                                        </p:tav>
                                      </p:tavLst>
                                    </p:anim>
                                    <p:anim calcmode="lin" valueType="num">
                                      <p:cBhvr>
                                        <p:cTn id="48"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49"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50" dur="500" tmFilter="0,0; .5, 1; 1, 1"/>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41" presetClass="entr" presetSubtype="0" fill="hold" grpId="0" nodeType="clickEffect">
                                  <p:stCondLst>
                                    <p:cond delay="0"/>
                                  </p:stCondLst>
                                  <p:iterate type="lt">
                                    <p:tmPct val="10000"/>
                                  </p:iterate>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13"/>
                                        </p:tgtEl>
                                        <p:attrNameLst>
                                          <p:attrName>ppt_y</p:attrName>
                                        </p:attrNameLst>
                                      </p:cBhvr>
                                      <p:tavLst>
                                        <p:tav tm="0">
                                          <p:val>
                                            <p:strVal val="#ppt_y"/>
                                          </p:val>
                                        </p:tav>
                                        <p:tav tm="100000">
                                          <p:val>
                                            <p:strVal val="#ppt_y"/>
                                          </p:val>
                                        </p:tav>
                                      </p:tavLst>
                                    </p:anim>
                                    <p:anim calcmode="lin" valueType="num">
                                      <p:cBhvr>
                                        <p:cTn id="57"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P spid="10" grpId="0" animBg="1"/>
      <p:bldP spid="11"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L’epidemia alcolica dei giovanissimi</a:t>
            </a:r>
            <a:endParaRPr lang="it-IT" sz="2400" b="1" dirty="0">
              <a:solidFill>
                <a:srgbClr val="0070C0"/>
              </a:solidFill>
            </a:endParaRPr>
          </a:p>
        </p:txBody>
      </p:sp>
      <p:sp>
        <p:nvSpPr>
          <p:cNvPr id="6" name="Segnaposto data 5"/>
          <p:cNvSpPr>
            <a:spLocks noGrp="1"/>
          </p:cNvSpPr>
          <p:nvPr>
            <p:ph type="dt" sz="half" idx="10"/>
          </p:nvPr>
        </p:nvSpPr>
        <p:spPr/>
        <p:txBody>
          <a:bodyPr/>
          <a:lstStyle/>
          <a:p>
            <a:fld id="{712EFA02-6CE0-41D1-9C0A-39815F804777}"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15</a:t>
            </a:fld>
            <a:endParaRPr lang="it-IT"/>
          </a:p>
        </p:txBody>
      </p:sp>
      <p:sp>
        <p:nvSpPr>
          <p:cNvPr id="8" name="Rettangolo 7"/>
          <p:cNvSpPr/>
          <p:nvPr/>
        </p:nvSpPr>
        <p:spPr>
          <a:xfrm>
            <a:off x="251520" y="1484784"/>
            <a:ext cx="3816424" cy="108012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 consumi di alcol </a:t>
            </a:r>
            <a:r>
              <a:rPr lang="it-IT" dirty="0" smtClean="0">
                <a:solidFill>
                  <a:srgbClr val="FFFF00"/>
                </a:solidFill>
              </a:rPr>
              <a:t>delle nuove generazioni hanno raggiunto livelli mai visti prima e sono costantemente</a:t>
            </a:r>
          </a:p>
          <a:p>
            <a:pPr algn="ctr"/>
            <a:r>
              <a:rPr lang="it-IT" dirty="0" smtClean="0">
                <a:solidFill>
                  <a:srgbClr val="FFFF00"/>
                </a:solidFill>
              </a:rPr>
              <a:t> in crescita. </a:t>
            </a:r>
            <a:endParaRPr lang="it-IT" dirty="0">
              <a:solidFill>
                <a:srgbClr val="FFFF00"/>
              </a:solidFill>
            </a:endParaRPr>
          </a:p>
        </p:txBody>
      </p:sp>
      <p:sp>
        <p:nvSpPr>
          <p:cNvPr id="9" name="Rettangolo 8"/>
          <p:cNvSpPr/>
          <p:nvPr/>
        </p:nvSpPr>
        <p:spPr>
          <a:xfrm>
            <a:off x="251520" y="2852936"/>
            <a:ext cx="3816424" cy="129614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Secondo i dati </a:t>
            </a:r>
            <a:r>
              <a:rPr lang="it-IT" dirty="0" smtClean="0">
                <a:solidFill>
                  <a:srgbClr val="FFFF00"/>
                </a:solidFill>
              </a:rPr>
              <a:t>del Ministero della Salute l’età media del primo contatto con le bevande alcoliche è di 12, 2 anni contro i 14,6 della media europea</a:t>
            </a:r>
            <a:endParaRPr lang="it-IT" dirty="0">
              <a:solidFill>
                <a:srgbClr val="FFFF00"/>
              </a:solidFill>
            </a:endParaRPr>
          </a:p>
        </p:txBody>
      </p:sp>
      <p:sp>
        <p:nvSpPr>
          <p:cNvPr id="11" name="Rettangolo 10"/>
          <p:cNvSpPr/>
          <p:nvPr/>
        </p:nvSpPr>
        <p:spPr>
          <a:xfrm>
            <a:off x="251520" y="4437112"/>
            <a:ext cx="3816424" cy="189959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Tra le abitudini alcoliche </a:t>
            </a:r>
            <a:r>
              <a:rPr lang="it-IT" dirty="0" smtClean="0">
                <a:solidFill>
                  <a:srgbClr val="FFFF00"/>
                </a:solidFill>
              </a:rPr>
              <a:t>preoccupanti c’è il cosiddetto </a:t>
            </a:r>
            <a:r>
              <a:rPr lang="it-IT" i="1" dirty="0" smtClean="0">
                <a:solidFill>
                  <a:srgbClr val="FFFF00"/>
                </a:solidFill>
              </a:rPr>
              <a:t>“</a:t>
            </a:r>
            <a:r>
              <a:rPr lang="it-IT" i="1" dirty="0" err="1" smtClean="0">
                <a:solidFill>
                  <a:srgbClr val="FFFF00"/>
                </a:solidFill>
              </a:rPr>
              <a:t>binge</a:t>
            </a:r>
            <a:r>
              <a:rPr lang="it-IT" i="1" dirty="0" smtClean="0">
                <a:solidFill>
                  <a:srgbClr val="FFFF00"/>
                </a:solidFill>
              </a:rPr>
              <a:t> </a:t>
            </a:r>
            <a:r>
              <a:rPr lang="it-IT" i="1" dirty="0" err="1" smtClean="0">
                <a:solidFill>
                  <a:srgbClr val="FFFF00"/>
                </a:solidFill>
              </a:rPr>
              <a:t>drinking</a:t>
            </a:r>
            <a:r>
              <a:rPr lang="it-IT" i="1" dirty="0" smtClean="0">
                <a:solidFill>
                  <a:srgbClr val="FFFF00"/>
                </a:solidFill>
              </a:rPr>
              <a:t>”</a:t>
            </a:r>
            <a:r>
              <a:rPr lang="it-IT" dirty="0" smtClean="0">
                <a:solidFill>
                  <a:srgbClr val="FFFF00"/>
                </a:solidFill>
              </a:rPr>
              <a:t>  (consumo di numerose dosi alcoliche) in un lasso di tempo molto breve (5-6 bevute in meno di 2-3 ore). Questi consumi avvengono in prevalenza il fine settimana e lontano dai pasti</a:t>
            </a:r>
            <a:endParaRPr lang="it-IT" dirty="0">
              <a:solidFill>
                <a:srgbClr val="FFFF00"/>
              </a:solidFill>
            </a:endParaRPr>
          </a:p>
        </p:txBody>
      </p:sp>
      <p:pic>
        <p:nvPicPr>
          <p:cNvPr id="15" name="Picture 2" descr="C:\Users\Master\Desktop\alc2.jpg"/>
          <p:cNvPicPr>
            <a:picLocks noChangeAspect="1" noChangeArrowheads="1"/>
          </p:cNvPicPr>
          <p:nvPr/>
        </p:nvPicPr>
        <p:blipFill>
          <a:blip r:embed="rId2" cstate="print"/>
          <a:srcRect/>
          <a:stretch>
            <a:fillRect/>
          </a:stretch>
        </p:blipFill>
        <p:spPr bwMode="auto">
          <a:xfrm>
            <a:off x="0" y="0"/>
            <a:ext cx="1584176" cy="1135824"/>
          </a:xfrm>
          <a:prstGeom prst="rect">
            <a:avLst/>
          </a:prstGeom>
          <a:noFill/>
          <a:ln w="25400">
            <a:solidFill>
              <a:srgbClr val="FFFF00"/>
            </a:solidFill>
          </a:ln>
        </p:spPr>
      </p:pic>
      <p:pic>
        <p:nvPicPr>
          <p:cNvPr id="16" name="Picture 2" descr="C:\Users\Master\Desktop\alc2.jpg"/>
          <p:cNvPicPr>
            <a:picLocks noChangeAspect="1" noChangeArrowheads="1"/>
          </p:cNvPicPr>
          <p:nvPr/>
        </p:nvPicPr>
        <p:blipFill>
          <a:blip r:embed="rId2" cstate="print"/>
          <a:srcRect/>
          <a:stretch>
            <a:fillRect/>
          </a:stretch>
        </p:blipFill>
        <p:spPr bwMode="auto">
          <a:xfrm>
            <a:off x="7559824" y="0"/>
            <a:ext cx="1584176" cy="1135824"/>
          </a:xfrm>
          <a:prstGeom prst="rect">
            <a:avLst/>
          </a:prstGeom>
          <a:noFill/>
          <a:ln w="25400">
            <a:solidFill>
              <a:srgbClr val="FFFF00"/>
            </a:solidFill>
          </a:ln>
        </p:spPr>
      </p:pic>
      <p:pic>
        <p:nvPicPr>
          <p:cNvPr id="1026" name="Picture 2" descr="C:\Users\Master\Desktop\Ultime foto\alc5.jpg"/>
          <p:cNvPicPr>
            <a:picLocks noChangeAspect="1" noChangeArrowheads="1"/>
          </p:cNvPicPr>
          <p:nvPr/>
        </p:nvPicPr>
        <p:blipFill>
          <a:blip r:embed="rId3" cstate="print"/>
          <a:srcRect/>
          <a:stretch>
            <a:fillRect/>
          </a:stretch>
        </p:blipFill>
        <p:spPr bwMode="auto">
          <a:xfrm>
            <a:off x="4211960" y="2348880"/>
            <a:ext cx="4761184" cy="3168352"/>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wheel(4)">
                                      <p:cBhvr>
                                        <p:cTn id="14" dur="2000"/>
                                        <p:tgtEl>
                                          <p:spTgt spid="102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L’alcol non fa paura</a:t>
            </a:r>
            <a:endParaRPr lang="it-IT" sz="2400" b="1" dirty="0">
              <a:solidFill>
                <a:srgbClr val="0070C0"/>
              </a:solidFill>
            </a:endParaRPr>
          </a:p>
        </p:txBody>
      </p:sp>
      <p:sp>
        <p:nvSpPr>
          <p:cNvPr id="6" name="Segnaposto data 5"/>
          <p:cNvSpPr>
            <a:spLocks noGrp="1"/>
          </p:cNvSpPr>
          <p:nvPr>
            <p:ph type="dt" sz="half" idx="10"/>
          </p:nvPr>
        </p:nvSpPr>
        <p:spPr/>
        <p:txBody>
          <a:bodyPr/>
          <a:lstStyle/>
          <a:p>
            <a:fld id="{88E6B19D-CDBC-427C-9B26-C331C834C840}"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16</a:t>
            </a:fld>
            <a:endParaRPr lang="it-IT"/>
          </a:p>
        </p:txBody>
      </p:sp>
      <p:sp>
        <p:nvSpPr>
          <p:cNvPr id="8" name="Rettangolo 7"/>
          <p:cNvSpPr/>
          <p:nvPr/>
        </p:nvSpPr>
        <p:spPr>
          <a:xfrm>
            <a:off x="323528" y="1484784"/>
            <a:ext cx="3240360"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La percezione di rischio </a:t>
            </a:r>
            <a:r>
              <a:rPr lang="it-IT" dirty="0" smtClean="0">
                <a:solidFill>
                  <a:srgbClr val="FFFF00"/>
                </a:solidFill>
              </a:rPr>
              <a:t>associato ai consumi alcolici nei nostri figli ci spaventa molto meno di quanto facciano con le altre sostanze psicotrope</a:t>
            </a:r>
            <a:endParaRPr lang="it-IT" dirty="0">
              <a:solidFill>
                <a:srgbClr val="FFFF00"/>
              </a:solidFill>
            </a:endParaRPr>
          </a:p>
        </p:txBody>
      </p:sp>
      <p:sp>
        <p:nvSpPr>
          <p:cNvPr id="9" name="Rettangolo 8"/>
          <p:cNvSpPr/>
          <p:nvPr/>
        </p:nvSpPr>
        <p:spPr>
          <a:xfrm>
            <a:off x="323528" y="3140968"/>
            <a:ext cx="3240360" cy="129614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L’alcol gode </a:t>
            </a:r>
            <a:r>
              <a:rPr lang="it-IT" dirty="0" smtClean="0">
                <a:solidFill>
                  <a:srgbClr val="FFFF00"/>
                </a:solidFill>
              </a:rPr>
              <a:t>di una tradizione e di una reputazione tale da non farcelo percepire come una reale minaccia per la crescita </a:t>
            </a:r>
          </a:p>
          <a:p>
            <a:pPr algn="ctr"/>
            <a:r>
              <a:rPr lang="it-IT" dirty="0" smtClean="0">
                <a:solidFill>
                  <a:srgbClr val="FFFF00"/>
                </a:solidFill>
              </a:rPr>
              <a:t>di un figlio</a:t>
            </a:r>
            <a:endParaRPr lang="it-IT" dirty="0">
              <a:solidFill>
                <a:srgbClr val="FFFF00"/>
              </a:solidFill>
            </a:endParaRPr>
          </a:p>
        </p:txBody>
      </p:sp>
      <p:sp>
        <p:nvSpPr>
          <p:cNvPr id="11" name="Rettangolo 10"/>
          <p:cNvSpPr/>
          <p:nvPr/>
        </p:nvSpPr>
        <p:spPr>
          <a:xfrm>
            <a:off x="323528" y="4797152"/>
            <a:ext cx="3240360"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L’alcol è probabilmente </a:t>
            </a:r>
            <a:r>
              <a:rPr lang="it-IT" dirty="0" smtClean="0">
                <a:solidFill>
                  <a:srgbClr val="FFFF00"/>
                </a:solidFill>
              </a:rPr>
              <a:t>la sostanza ad azione psicotropa più socialmente accettata e a più largo consumo all’interno del nostro contesto di vita </a:t>
            </a:r>
            <a:endParaRPr lang="it-IT" dirty="0">
              <a:solidFill>
                <a:srgbClr val="FFFF00"/>
              </a:solidFill>
            </a:endParaRPr>
          </a:p>
        </p:txBody>
      </p:sp>
      <p:pic>
        <p:nvPicPr>
          <p:cNvPr id="15" name="Picture 2" descr="C:\Users\Master\Desktop\alc2.jpg"/>
          <p:cNvPicPr>
            <a:picLocks noChangeAspect="1" noChangeArrowheads="1"/>
          </p:cNvPicPr>
          <p:nvPr/>
        </p:nvPicPr>
        <p:blipFill>
          <a:blip r:embed="rId2" cstate="print"/>
          <a:srcRect/>
          <a:stretch>
            <a:fillRect/>
          </a:stretch>
        </p:blipFill>
        <p:spPr bwMode="auto">
          <a:xfrm>
            <a:off x="0" y="0"/>
            <a:ext cx="1584176" cy="1135824"/>
          </a:xfrm>
          <a:prstGeom prst="rect">
            <a:avLst/>
          </a:prstGeom>
          <a:noFill/>
          <a:ln w="25400">
            <a:solidFill>
              <a:srgbClr val="FFFF00"/>
            </a:solidFill>
          </a:ln>
        </p:spPr>
      </p:pic>
      <p:pic>
        <p:nvPicPr>
          <p:cNvPr id="16" name="Picture 2" descr="C:\Users\Master\Desktop\alc2.jpg"/>
          <p:cNvPicPr>
            <a:picLocks noChangeAspect="1" noChangeArrowheads="1"/>
          </p:cNvPicPr>
          <p:nvPr/>
        </p:nvPicPr>
        <p:blipFill>
          <a:blip r:embed="rId2" cstate="print"/>
          <a:srcRect/>
          <a:stretch>
            <a:fillRect/>
          </a:stretch>
        </p:blipFill>
        <p:spPr bwMode="auto">
          <a:xfrm>
            <a:off x="7559824" y="0"/>
            <a:ext cx="1584176" cy="1135824"/>
          </a:xfrm>
          <a:prstGeom prst="rect">
            <a:avLst/>
          </a:prstGeom>
          <a:noFill/>
          <a:ln w="25400">
            <a:solidFill>
              <a:srgbClr val="FFFF00"/>
            </a:solidFill>
          </a:ln>
        </p:spPr>
      </p:pic>
      <p:sp>
        <p:nvSpPr>
          <p:cNvPr id="12" name="Rettangolo 11"/>
          <p:cNvSpPr/>
          <p:nvPr/>
        </p:nvSpPr>
        <p:spPr>
          <a:xfrm>
            <a:off x="3851920" y="1484784"/>
            <a:ext cx="4896544"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Strategie di marketing </a:t>
            </a:r>
            <a:r>
              <a:rPr lang="it-IT" dirty="0" smtClean="0">
                <a:solidFill>
                  <a:srgbClr val="FFFF00"/>
                </a:solidFill>
              </a:rPr>
              <a:t>sempre più aggressive, con la complicità di gestori senza scrupoli, hanno sdoganato le bevande alcoliche e colonizzato i comportamenti di adolescenti e preadolescenti</a:t>
            </a:r>
            <a:endParaRPr lang="it-IT" dirty="0">
              <a:solidFill>
                <a:srgbClr val="FFFF00"/>
              </a:solidFill>
            </a:endParaRPr>
          </a:p>
        </p:txBody>
      </p:sp>
      <p:pic>
        <p:nvPicPr>
          <p:cNvPr id="2050" name="Picture 2" descr="C:\Users\Master\Desktop\Ultime foto\alc1.jpg"/>
          <p:cNvPicPr>
            <a:picLocks noChangeAspect="1" noChangeArrowheads="1"/>
          </p:cNvPicPr>
          <p:nvPr/>
        </p:nvPicPr>
        <p:blipFill>
          <a:blip r:embed="rId3" cstate="print"/>
          <a:srcRect/>
          <a:stretch>
            <a:fillRect/>
          </a:stretch>
        </p:blipFill>
        <p:spPr bwMode="auto">
          <a:xfrm>
            <a:off x="3851920" y="3140968"/>
            <a:ext cx="4968552" cy="3057570"/>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1000"/>
                                        <p:tgtEl>
                                          <p:spTgt spid="12"/>
                                        </p:tgtEl>
                                      </p:cBhvr>
                                    </p:animEffect>
                                    <p:anim calcmode="lin" valueType="num">
                                      <p:cBhvr>
                                        <p:cTn id="41" dur="1000" fill="hold"/>
                                        <p:tgtEl>
                                          <p:spTgt spid="12"/>
                                        </p:tgtEl>
                                        <p:attrNameLst>
                                          <p:attrName>ppt_x</p:attrName>
                                        </p:attrNameLst>
                                      </p:cBhvr>
                                      <p:tavLst>
                                        <p:tav tm="0">
                                          <p:val>
                                            <p:strVal val="#ppt_x"/>
                                          </p:val>
                                        </p:tav>
                                        <p:tav tm="100000">
                                          <p:val>
                                            <p:strVal val="#ppt_x"/>
                                          </p:val>
                                        </p:tav>
                                      </p:tavLst>
                                    </p:anim>
                                    <p:anim calcmode="lin" valueType="num">
                                      <p:cBhvr>
                                        <p:cTn id="4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1"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Il collante delle relazioni sociali</a:t>
            </a:r>
            <a:endParaRPr lang="it-IT" sz="2400" b="1" dirty="0">
              <a:solidFill>
                <a:srgbClr val="0070C0"/>
              </a:solidFill>
            </a:endParaRPr>
          </a:p>
        </p:txBody>
      </p:sp>
      <p:sp>
        <p:nvSpPr>
          <p:cNvPr id="6" name="Segnaposto data 5"/>
          <p:cNvSpPr>
            <a:spLocks noGrp="1"/>
          </p:cNvSpPr>
          <p:nvPr>
            <p:ph type="dt" sz="half" idx="10"/>
          </p:nvPr>
        </p:nvSpPr>
        <p:spPr/>
        <p:txBody>
          <a:bodyPr/>
          <a:lstStyle/>
          <a:p>
            <a:fld id="{BFE4DC6C-A419-40F1-9065-00429372C744}"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17</a:t>
            </a:fld>
            <a:endParaRPr lang="it-IT"/>
          </a:p>
        </p:txBody>
      </p:sp>
      <p:sp>
        <p:nvSpPr>
          <p:cNvPr id="8" name="Rettangolo 7"/>
          <p:cNvSpPr/>
          <p:nvPr/>
        </p:nvSpPr>
        <p:spPr>
          <a:xfrm>
            <a:off x="323528" y="1484784"/>
            <a:ext cx="3960440" cy="1152128"/>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Il bicchiere in mano </a:t>
            </a:r>
            <a:r>
              <a:rPr lang="it-IT" dirty="0" smtClean="0">
                <a:solidFill>
                  <a:srgbClr val="FFFF00"/>
                </a:solidFill>
              </a:rPr>
              <a:t>è un compagno di viaggio alla ricerca di un benessere artificiale che soffochi il senso di vuoto profondo lasciato dalla crisi dei valori </a:t>
            </a:r>
            <a:endParaRPr lang="it-IT" dirty="0">
              <a:solidFill>
                <a:srgbClr val="FFFF00"/>
              </a:solidFill>
            </a:endParaRPr>
          </a:p>
        </p:txBody>
      </p:sp>
      <p:sp>
        <p:nvSpPr>
          <p:cNvPr id="9" name="Rettangolo 8"/>
          <p:cNvSpPr/>
          <p:nvPr/>
        </p:nvSpPr>
        <p:spPr>
          <a:xfrm>
            <a:off x="323528" y="2852936"/>
            <a:ext cx="3960440" cy="158417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E’ interessante osservare </a:t>
            </a:r>
            <a:r>
              <a:rPr lang="it-IT" dirty="0" smtClean="0">
                <a:solidFill>
                  <a:srgbClr val="FFFF00"/>
                </a:solidFill>
              </a:rPr>
              <a:t>come ciò avvenga in contemporanea al radicamento dell’alcol come collante delle relazioni sociali così come avviene nell’utilizzo e diffusione di </a:t>
            </a:r>
          </a:p>
          <a:p>
            <a:pPr algn="ctr"/>
            <a:r>
              <a:rPr lang="it-IT" dirty="0" smtClean="0">
                <a:solidFill>
                  <a:srgbClr val="FFFF00"/>
                </a:solidFill>
              </a:rPr>
              <a:t>sostanze psicotrope</a:t>
            </a:r>
            <a:endParaRPr lang="it-IT" dirty="0">
              <a:solidFill>
                <a:srgbClr val="FFFF00"/>
              </a:solidFill>
            </a:endParaRPr>
          </a:p>
        </p:txBody>
      </p:sp>
      <p:sp>
        <p:nvSpPr>
          <p:cNvPr id="11" name="Rettangolo 10"/>
          <p:cNvSpPr/>
          <p:nvPr/>
        </p:nvSpPr>
        <p:spPr>
          <a:xfrm>
            <a:off x="323528" y="4653136"/>
            <a:ext cx="3960440"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Alla figura dell’eroinomane </a:t>
            </a:r>
            <a:r>
              <a:rPr lang="it-IT" dirty="0" smtClean="0">
                <a:solidFill>
                  <a:srgbClr val="FFFF00"/>
                </a:solidFill>
              </a:rPr>
              <a:t>tipica degli anni ‘70, il cui uso di droga era un segno di autoesclusione sociale,  subentra il cocainomane schiavo di una dipendenza legata al bisogno di performance</a:t>
            </a:r>
            <a:endParaRPr lang="it-IT" dirty="0">
              <a:solidFill>
                <a:srgbClr val="FFFF00"/>
              </a:solidFill>
            </a:endParaRPr>
          </a:p>
        </p:txBody>
      </p:sp>
      <p:pic>
        <p:nvPicPr>
          <p:cNvPr id="15" name="Picture 2" descr="C:\Users\Master\Desktop\alc2.jpg"/>
          <p:cNvPicPr>
            <a:picLocks noChangeAspect="1" noChangeArrowheads="1"/>
          </p:cNvPicPr>
          <p:nvPr/>
        </p:nvPicPr>
        <p:blipFill>
          <a:blip r:embed="rId2" cstate="print"/>
          <a:srcRect/>
          <a:stretch>
            <a:fillRect/>
          </a:stretch>
        </p:blipFill>
        <p:spPr bwMode="auto">
          <a:xfrm>
            <a:off x="0" y="0"/>
            <a:ext cx="1584176" cy="1135824"/>
          </a:xfrm>
          <a:prstGeom prst="rect">
            <a:avLst/>
          </a:prstGeom>
          <a:noFill/>
          <a:ln w="25400">
            <a:solidFill>
              <a:srgbClr val="FFFF00"/>
            </a:solidFill>
          </a:ln>
        </p:spPr>
      </p:pic>
      <p:pic>
        <p:nvPicPr>
          <p:cNvPr id="16" name="Picture 2" descr="C:\Users\Master\Desktop\alc2.jpg"/>
          <p:cNvPicPr>
            <a:picLocks noChangeAspect="1" noChangeArrowheads="1"/>
          </p:cNvPicPr>
          <p:nvPr/>
        </p:nvPicPr>
        <p:blipFill>
          <a:blip r:embed="rId2" cstate="print"/>
          <a:srcRect/>
          <a:stretch>
            <a:fillRect/>
          </a:stretch>
        </p:blipFill>
        <p:spPr bwMode="auto">
          <a:xfrm>
            <a:off x="7559824" y="0"/>
            <a:ext cx="1584176" cy="1135824"/>
          </a:xfrm>
          <a:prstGeom prst="rect">
            <a:avLst/>
          </a:prstGeom>
          <a:noFill/>
          <a:ln w="25400">
            <a:solidFill>
              <a:srgbClr val="FFFF00"/>
            </a:solidFill>
          </a:ln>
        </p:spPr>
      </p:pic>
      <p:sp>
        <p:nvSpPr>
          <p:cNvPr id="12" name="Rettangolo 11"/>
          <p:cNvSpPr/>
          <p:nvPr/>
        </p:nvSpPr>
        <p:spPr>
          <a:xfrm>
            <a:off x="4644008" y="4149080"/>
            <a:ext cx="4320480" cy="1872208"/>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Questi cambiamenti epocali </a:t>
            </a:r>
            <a:r>
              <a:rPr lang="it-IT" dirty="0" smtClean="0">
                <a:solidFill>
                  <a:srgbClr val="FFFF00"/>
                </a:solidFill>
              </a:rPr>
              <a:t>hanno lasciato in eredità ai genitori non pochi problemi nella relazione educativa con i figli adolescenti. Sono gli anni ‘80 a creare una vera e propria mitologia  della trasgressione legata alla notte e al mondo dei locali </a:t>
            </a:r>
          </a:p>
          <a:p>
            <a:pPr algn="ctr"/>
            <a:r>
              <a:rPr lang="it-IT" dirty="0" smtClean="0">
                <a:solidFill>
                  <a:srgbClr val="FFFF00"/>
                </a:solidFill>
              </a:rPr>
              <a:t>di aggregazione e di ballo</a:t>
            </a:r>
            <a:endParaRPr lang="it-IT" dirty="0">
              <a:solidFill>
                <a:srgbClr val="FFFF00"/>
              </a:solidFill>
            </a:endParaRPr>
          </a:p>
        </p:txBody>
      </p:sp>
      <p:pic>
        <p:nvPicPr>
          <p:cNvPr id="3074" name="Picture 2" descr="C:\Users\Master\Desktop\Ultime foto\dr7.jpg"/>
          <p:cNvPicPr>
            <a:picLocks noChangeAspect="1" noChangeArrowheads="1"/>
          </p:cNvPicPr>
          <p:nvPr/>
        </p:nvPicPr>
        <p:blipFill>
          <a:blip r:embed="rId3" cstate="print"/>
          <a:srcRect/>
          <a:stretch>
            <a:fillRect/>
          </a:stretch>
        </p:blipFill>
        <p:spPr bwMode="auto">
          <a:xfrm>
            <a:off x="4644008" y="1484784"/>
            <a:ext cx="4299904" cy="2448272"/>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wheel(4)">
                                      <p:cBhvr>
                                        <p:cTn id="14" dur="2000"/>
                                        <p:tgtEl>
                                          <p:spTgt spid="307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1000"/>
                                        <p:tgtEl>
                                          <p:spTgt spid="12"/>
                                        </p:tgtEl>
                                      </p:cBhvr>
                                    </p:animEffect>
                                    <p:anim calcmode="lin" valueType="num">
                                      <p:cBhvr>
                                        <p:cTn id="41" dur="1000" fill="hold"/>
                                        <p:tgtEl>
                                          <p:spTgt spid="12"/>
                                        </p:tgtEl>
                                        <p:attrNameLst>
                                          <p:attrName>ppt_x</p:attrName>
                                        </p:attrNameLst>
                                      </p:cBhvr>
                                      <p:tavLst>
                                        <p:tav tm="0">
                                          <p:val>
                                            <p:strVal val="#ppt_x"/>
                                          </p:val>
                                        </p:tav>
                                        <p:tav tm="100000">
                                          <p:val>
                                            <p:strVal val="#ppt_x"/>
                                          </p:val>
                                        </p:tav>
                                      </p:tavLst>
                                    </p:anim>
                                    <p:anim calcmode="lin" valueType="num">
                                      <p:cBhvr>
                                        <p:cTn id="4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1"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I danni al cervello</a:t>
            </a:r>
            <a:endParaRPr lang="it-IT" sz="2400" b="1" dirty="0">
              <a:solidFill>
                <a:srgbClr val="0070C0"/>
              </a:solidFill>
            </a:endParaRPr>
          </a:p>
        </p:txBody>
      </p:sp>
      <p:sp>
        <p:nvSpPr>
          <p:cNvPr id="6" name="Segnaposto data 5"/>
          <p:cNvSpPr>
            <a:spLocks noGrp="1"/>
          </p:cNvSpPr>
          <p:nvPr>
            <p:ph type="dt" sz="half" idx="10"/>
          </p:nvPr>
        </p:nvSpPr>
        <p:spPr/>
        <p:txBody>
          <a:bodyPr/>
          <a:lstStyle/>
          <a:p>
            <a:fld id="{1823CD65-7EBA-4D85-973D-1BBB72F370E1}"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18</a:t>
            </a:fld>
            <a:endParaRPr lang="it-IT"/>
          </a:p>
        </p:txBody>
      </p:sp>
      <p:sp>
        <p:nvSpPr>
          <p:cNvPr id="8" name="Rettangolo 7"/>
          <p:cNvSpPr/>
          <p:nvPr/>
        </p:nvSpPr>
        <p:spPr>
          <a:xfrm>
            <a:off x="323528" y="1484784"/>
            <a:ext cx="3456384" cy="266429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L’alcol procura </a:t>
            </a:r>
            <a:r>
              <a:rPr lang="it-IT" dirty="0" smtClean="0">
                <a:solidFill>
                  <a:srgbClr val="FFFF00"/>
                </a:solidFill>
              </a:rPr>
              <a:t>una sensazione di euforia e disinibizione, fa sentire rilassati e pronti a socializzare. L’esaurirsi di questi effetti  lascia il soggetto in uno stato di lieve </a:t>
            </a:r>
            <a:r>
              <a:rPr lang="it-IT" dirty="0" err="1" smtClean="0">
                <a:solidFill>
                  <a:srgbClr val="FFFF00"/>
                </a:solidFill>
              </a:rPr>
              <a:t>sedazione</a:t>
            </a:r>
            <a:r>
              <a:rPr lang="it-IT" dirty="0" smtClean="0">
                <a:solidFill>
                  <a:srgbClr val="FFFF00"/>
                </a:solidFill>
              </a:rPr>
              <a:t> con percezione </a:t>
            </a:r>
          </a:p>
          <a:p>
            <a:pPr algn="ctr"/>
            <a:r>
              <a:rPr lang="it-IT" dirty="0" smtClean="0">
                <a:solidFill>
                  <a:srgbClr val="FFFF00"/>
                </a:solidFill>
              </a:rPr>
              <a:t>di sonnolenza</a:t>
            </a:r>
            <a:endParaRPr lang="it-IT" dirty="0">
              <a:solidFill>
                <a:srgbClr val="FFFF00"/>
              </a:solidFill>
            </a:endParaRPr>
          </a:p>
        </p:txBody>
      </p:sp>
      <p:sp>
        <p:nvSpPr>
          <p:cNvPr id="9" name="Rettangolo 8"/>
          <p:cNvSpPr/>
          <p:nvPr/>
        </p:nvSpPr>
        <p:spPr>
          <a:xfrm>
            <a:off x="323528" y="4365104"/>
            <a:ext cx="3456384" cy="194421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Il cervello in una persona </a:t>
            </a:r>
            <a:r>
              <a:rPr lang="it-IT" dirty="0" smtClean="0">
                <a:solidFill>
                  <a:srgbClr val="FFFF00"/>
                </a:solidFill>
              </a:rPr>
              <a:t>ubriaca ha disfunzioni sia in ambito percettivo che cognitivo. Inoltre, l’alcol produce un effetto di ottundimento della  memoria e dopo la sbornia ci si dimentica di ciò che è successo</a:t>
            </a:r>
            <a:endParaRPr lang="it-IT" dirty="0">
              <a:solidFill>
                <a:srgbClr val="FFFF00"/>
              </a:solidFill>
            </a:endParaRPr>
          </a:p>
        </p:txBody>
      </p:sp>
      <p:sp>
        <p:nvSpPr>
          <p:cNvPr id="11" name="Rettangolo 10"/>
          <p:cNvSpPr/>
          <p:nvPr/>
        </p:nvSpPr>
        <p:spPr>
          <a:xfrm>
            <a:off x="3995936" y="1484784"/>
            <a:ext cx="4896544" cy="266429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Quando l’alcol è troppo</a:t>
            </a:r>
            <a:r>
              <a:rPr lang="it-IT" dirty="0" smtClean="0">
                <a:solidFill>
                  <a:srgbClr val="FFFF00"/>
                </a:solidFill>
              </a:rPr>
              <a:t>, oltre la sbornia, c’è il coma etilico, rischio frequente tra i giovanissimi che, non abituati ad ingerire questa sostanza, hanno tempi più lunghi per metabolizzarla. L’alcol resta per più tempo in circolo nel sangue, prolungando la sua azione tossica su molti organi: il cervello è l’organo che ne risente più acutamente, ma anche il fegato ne ha grandi danni che a lungo termine possono </a:t>
            </a:r>
          </a:p>
          <a:p>
            <a:pPr algn="ctr"/>
            <a:r>
              <a:rPr lang="it-IT" dirty="0" smtClean="0">
                <a:solidFill>
                  <a:srgbClr val="FFFF00"/>
                </a:solidFill>
              </a:rPr>
              <a:t>diventare cronici (cirrosi)</a:t>
            </a:r>
            <a:endParaRPr lang="it-IT" dirty="0">
              <a:solidFill>
                <a:srgbClr val="FFFF00"/>
              </a:solidFill>
            </a:endParaRPr>
          </a:p>
        </p:txBody>
      </p:sp>
      <p:pic>
        <p:nvPicPr>
          <p:cNvPr id="15" name="Picture 2" descr="C:\Users\Master\Desktop\alc2.jpg"/>
          <p:cNvPicPr>
            <a:picLocks noChangeAspect="1" noChangeArrowheads="1"/>
          </p:cNvPicPr>
          <p:nvPr/>
        </p:nvPicPr>
        <p:blipFill>
          <a:blip r:embed="rId2" cstate="print"/>
          <a:srcRect/>
          <a:stretch>
            <a:fillRect/>
          </a:stretch>
        </p:blipFill>
        <p:spPr bwMode="auto">
          <a:xfrm>
            <a:off x="0" y="0"/>
            <a:ext cx="1584176" cy="1135824"/>
          </a:xfrm>
          <a:prstGeom prst="rect">
            <a:avLst/>
          </a:prstGeom>
          <a:noFill/>
          <a:ln w="25400">
            <a:solidFill>
              <a:srgbClr val="FFFF00"/>
            </a:solidFill>
          </a:ln>
        </p:spPr>
      </p:pic>
      <p:pic>
        <p:nvPicPr>
          <p:cNvPr id="16" name="Picture 2" descr="C:\Users\Master\Desktop\alc2.jpg"/>
          <p:cNvPicPr>
            <a:picLocks noChangeAspect="1" noChangeArrowheads="1"/>
          </p:cNvPicPr>
          <p:nvPr/>
        </p:nvPicPr>
        <p:blipFill>
          <a:blip r:embed="rId2" cstate="print"/>
          <a:srcRect/>
          <a:stretch>
            <a:fillRect/>
          </a:stretch>
        </p:blipFill>
        <p:spPr bwMode="auto">
          <a:xfrm>
            <a:off x="7559824" y="0"/>
            <a:ext cx="1584176" cy="1135824"/>
          </a:xfrm>
          <a:prstGeom prst="rect">
            <a:avLst/>
          </a:prstGeom>
          <a:noFill/>
          <a:ln w="25400">
            <a:solidFill>
              <a:srgbClr val="FFFF00"/>
            </a:solidFill>
          </a:ln>
        </p:spPr>
      </p:pic>
      <p:sp>
        <p:nvSpPr>
          <p:cNvPr id="12" name="Rettangolo 11"/>
          <p:cNvSpPr/>
          <p:nvPr/>
        </p:nvSpPr>
        <p:spPr>
          <a:xfrm>
            <a:off x="6084168" y="4365104"/>
            <a:ext cx="2808312" cy="194421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Bere a 15 anni </a:t>
            </a:r>
            <a:r>
              <a:rPr lang="it-IT" dirty="0" smtClean="0">
                <a:solidFill>
                  <a:srgbClr val="FFFF00"/>
                </a:solidFill>
              </a:rPr>
              <a:t>aumenta in modo significativo la probabilità di diventare etilista rispetto al bere a 21 anni: un buon motivo per tenere alta la vigilanza </a:t>
            </a:r>
          </a:p>
          <a:p>
            <a:pPr algn="ctr"/>
            <a:r>
              <a:rPr lang="it-IT" dirty="0" smtClean="0">
                <a:solidFill>
                  <a:srgbClr val="FFFF00"/>
                </a:solidFill>
              </a:rPr>
              <a:t>sugli adolescenti</a:t>
            </a:r>
            <a:endParaRPr lang="it-IT" dirty="0">
              <a:solidFill>
                <a:srgbClr val="FFFF00"/>
              </a:solidFill>
            </a:endParaRPr>
          </a:p>
        </p:txBody>
      </p:sp>
      <p:pic>
        <p:nvPicPr>
          <p:cNvPr id="4098" name="Picture 2" descr="C:\Users\Master\Desktop\Ultime foto\alc7.jpg"/>
          <p:cNvPicPr>
            <a:picLocks noChangeAspect="1" noChangeArrowheads="1"/>
          </p:cNvPicPr>
          <p:nvPr/>
        </p:nvPicPr>
        <p:blipFill>
          <a:blip r:embed="rId3" cstate="print"/>
          <a:srcRect/>
          <a:stretch>
            <a:fillRect/>
          </a:stretch>
        </p:blipFill>
        <p:spPr bwMode="auto">
          <a:xfrm>
            <a:off x="3923928" y="4653136"/>
            <a:ext cx="2088232" cy="1389624"/>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heel(4)">
                                      <p:cBhvr>
                                        <p:cTn id="14" dur="2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1000"/>
                                        <p:tgtEl>
                                          <p:spTgt spid="12"/>
                                        </p:tgtEl>
                                      </p:cBhvr>
                                    </p:animEffect>
                                    <p:anim calcmode="lin" valueType="num">
                                      <p:cBhvr>
                                        <p:cTn id="41" dur="1000" fill="hold"/>
                                        <p:tgtEl>
                                          <p:spTgt spid="12"/>
                                        </p:tgtEl>
                                        <p:attrNameLst>
                                          <p:attrName>ppt_x</p:attrName>
                                        </p:attrNameLst>
                                      </p:cBhvr>
                                      <p:tavLst>
                                        <p:tav tm="0">
                                          <p:val>
                                            <p:strVal val="#ppt_x"/>
                                          </p:val>
                                        </p:tav>
                                        <p:tav tm="100000">
                                          <p:val>
                                            <p:strVal val="#ppt_x"/>
                                          </p:val>
                                        </p:tav>
                                      </p:tavLst>
                                    </p:anim>
                                    <p:anim calcmode="lin" valueType="num">
                                      <p:cBhvr>
                                        <p:cTn id="4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1"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Come intervenire?</a:t>
            </a:r>
            <a:endParaRPr lang="it-IT" sz="2400" b="1" dirty="0">
              <a:solidFill>
                <a:srgbClr val="0070C0"/>
              </a:solidFill>
            </a:endParaRPr>
          </a:p>
        </p:txBody>
      </p:sp>
      <p:sp>
        <p:nvSpPr>
          <p:cNvPr id="6" name="Segnaposto data 5"/>
          <p:cNvSpPr>
            <a:spLocks noGrp="1"/>
          </p:cNvSpPr>
          <p:nvPr>
            <p:ph type="dt" sz="half" idx="10"/>
          </p:nvPr>
        </p:nvSpPr>
        <p:spPr/>
        <p:txBody>
          <a:bodyPr/>
          <a:lstStyle/>
          <a:p>
            <a:fld id="{BB4CFCEE-6807-4940-8753-45A7405E1896}"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19</a:t>
            </a:fld>
            <a:endParaRPr lang="it-IT"/>
          </a:p>
        </p:txBody>
      </p:sp>
      <p:sp>
        <p:nvSpPr>
          <p:cNvPr id="8" name="Rettangolo 7"/>
          <p:cNvSpPr/>
          <p:nvPr/>
        </p:nvSpPr>
        <p:spPr>
          <a:xfrm>
            <a:off x="323528" y="1484784"/>
            <a:ext cx="3528392" cy="302433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Il primo consiglio </a:t>
            </a:r>
            <a:r>
              <a:rPr lang="it-IT" dirty="0" smtClean="0">
                <a:solidFill>
                  <a:srgbClr val="FFFF00"/>
                </a:solidFill>
              </a:rPr>
              <a:t>per un genitore che vuole crescere un figlio libero dall’alcol è quello di saper prendere il giusto posto al suo fianco quando l’alcol rischia di diventare un pericolo per la sua crescita. I figli devono esplorare spazi di libertà, ma allo stesso tempo devono imparare a gestirli con responsabilità</a:t>
            </a:r>
            <a:endParaRPr lang="it-IT" dirty="0">
              <a:solidFill>
                <a:srgbClr val="FFFF00"/>
              </a:solidFill>
            </a:endParaRPr>
          </a:p>
        </p:txBody>
      </p:sp>
      <p:sp>
        <p:nvSpPr>
          <p:cNvPr id="9" name="Rettangolo 8"/>
          <p:cNvSpPr/>
          <p:nvPr/>
        </p:nvSpPr>
        <p:spPr>
          <a:xfrm>
            <a:off x="323528" y="4653136"/>
            <a:ext cx="3528392" cy="172819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Un genitore </a:t>
            </a:r>
            <a:r>
              <a:rPr lang="it-IT" dirty="0" smtClean="0">
                <a:solidFill>
                  <a:srgbClr val="FFFF00"/>
                </a:solidFill>
              </a:rPr>
              <a:t>deve essere un buon esempio  anche nel saper cogliere la complessità e le contraddizioni del mondo in cui viviamo e saperle comunicare al figlio che gli cresce al fianco (pubblicità birra di V. Rossi)</a:t>
            </a:r>
            <a:endParaRPr lang="it-IT" dirty="0">
              <a:solidFill>
                <a:srgbClr val="FFFF00"/>
              </a:solidFill>
            </a:endParaRPr>
          </a:p>
        </p:txBody>
      </p:sp>
      <p:sp>
        <p:nvSpPr>
          <p:cNvPr id="11" name="Rettangolo 10"/>
          <p:cNvSpPr/>
          <p:nvPr/>
        </p:nvSpPr>
        <p:spPr>
          <a:xfrm>
            <a:off x="4427984" y="1484784"/>
            <a:ext cx="4464496" cy="144016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Per un adulto</a:t>
            </a:r>
            <a:r>
              <a:rPr lang="it-IT" dirty="0" smtClean="0">
                <a:solidFill>
                  <a:srgbClr val="FFFF00"/>
                </a:solidFill>
              </a:rPr>
              <a:t>, essere modello per un adolescente, significa saper portare tutta la complessità della società in cui viviamo dentro alla quotidianità dei dialoghi, dei valori che affermiamo con le parole e con l’esempio</a:t>
            </a:r>
            <a:endParaRPr lang="it-IT" dirty="0">
              <a:solidFill>
                <a:srgbClr val="FFFF00"/>
              </a:solidFill>
            </a:endParaRPr>
          </a:p>
        </p:txBody>
      </p:sp>
      <p:pic>
        <p:nvPicPr>
          <p:cNvPr id="15" name="Picture 2" descr="C:\Users\Master\Desktop\alc2.jpg"/>
          <p:cNvPicPr>
            <a:picLocks noChangeAspect="1" noChangeArrowheads="1"/>
          </p:cNvPicPr>
          <p:nvPr/>
        </p:nvPicPr>
        <p:blipFill>
          <a:blip r:embed="rId2" cstate="print"/>
          <a:srcRect/>
          <a:stretch>
            <a:fillRect/>
          </a:stretch>
        </p:blipFill>
        <p:spPr bwMode="auto">
          <a:xfrm>
            <a:off x="0" y="0"/>
            <a:ext cx="1584176" cy="1135824"/>
          </a:xfrm>
          <a:prstGeom prst="rect">
            <a:avLst/>
          </a:prstGeom>
          <a:noFill/>
          <a:ln w="25400">
            <a:solidFill>
              <a:srgbClr val="FFFF00"/>
            </a:solidFill>
          </a:ln>
        </p:spPr>
      </p:pic>
      <p:pic>
        <p:nvPicPr>
          <p:cNvPr id="16" name="Picture 2" descr="C:\Users\Master\Desktop\alc2.jpg"/>
          <p:cNvPicPr>
            <a:picLocks noChangeAspect="1" noChangeArrowheads="1"/>
          </p:cNvPicPr>
          <p:nvPr/>
        </p:nvPicPr>
        <p:blipFill>
          <a:blip r:embed="rId2" cstate="print"/>
          <a:srcRect/>
          <a:stretch>
            <a:fillRect/>
          </a:stretch>
        </p:blipFill>
        <p:spPr bwMode="auto">
          <a:xfrm>
            <a:off x="7559824" y="0"/>
            <a:ext cx="1584176" cy="1135824"/>
          </a:xfrm>
          <a:prstGeom prst="rect">
            <a:avLst/>
          </a:prstGeom>
          <a:noFill/>
          <a:ln w="25400">
            <a:solidFill>
              <a:srgbClr val="FFFF00"/>
            </a:solidFill>
          </a:ln>
        </p:spPr>
      </p:pic>
      <p:sp>
        <p:nvSpPr>
          <p:cNvPr id="12" name="Rettangolo 11"/>
          <p:cNvSpPr/>
          <p:nvPr/>
        </p:nvSpPr>
        <p:spPr>
          <a:xfrm>
            <a:off x="4427984" y="3068960"/>
            <a:ext cx="4464496"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Un genitore deve saper </a:t>
            </a:r>
            <a:r>
              <a:rPr lang="it-IT" dirty="0" smtClean="0">
                <a:solidFill>
                  <a:srgbClr val="FFFF00"/>
                </a:solidFill>
              </a:rPr>
              <a:t>interrogarsi su come intervenire quando un figlio ha l’alito o i vestiti che puzzano di alcol. Intervenire con prontezza limita il rischio successivo nel quale un figlio si può trovare coinvolto</a:t>
            </a:r>
            <a:endParaRPr lang="it-IT" dirty="0">
              <a:solidFill>
                <a:srgbClr val="FFFF00"/>
              </a:solidFill>
            </a:endParaRPr>
          </a:p>
        </p:txBody>
      </p:sp>
      <p:pic>
        <p:nvPicPr>
          <p:cNvPr id="5122" name="Picture 2" descr="C:\Users\Master\Desktop\Ultime foto\gf6.jpg"/>
          <p:cNvPicPr>
            <a:picLocks noChangeAspect="1" noChangeArrowheads="1"/>
          </p:cNvPicPr>
          <p:nvPr/>
        </p:nvPicPr>
        <p:blipFill>
          <a:blip r:embed="rId3" cstate="print"/>
          <a:srcRect/>
          <a:stretch>
            <a:fillRect/>
          </a:stretch>
        </p:blipFill>
        <p:spPr bwMode="auto">
          <a:xfrm>
            <a:off x="4427984" y="4581128"/>
            <a:ext cx="4469921" cy="1800200"/>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Effect transition="in" filter="wheel(4)">
                                      <p:cBhvr>
                                        <p:cTn id="14" dur="2000"/>
                                        <p:tgtEl>
                                          <p:spTgt spid="512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1000"/>
                                        <p:tgtEl>
                                          <p:spTgt spid="12"/>
                                        </p:tgtEl>
                                      </p:cBhvr>
                                    </p:animEffect>
                                    <p:anim calcmode="lin" valueType="num">
                                      <p:cBhvr>
                                        <p:cTn id="41" dur="1000" fill="hold"/>
                                        <p:tgtEl>
                                          <p:spTgt spid="12"/>
                                        </p:tgtEl>
                                        <p:attrNameLst>
                                          <p:attrName>ppt_x</p:attrName>
                                        </p:attrNameLst>
                                      </p:cBhvr>
                                      <p:tavLst>
                                        <p:tav tm="0">
                                          <p:val>
                                            <p:strVal val="#ppt_x"/>
                                          </p:val>
                                        </p:tav>
                                        <p:tav tm="100000">
                                          <p:val>
                                            <p:strVal val="#ppt_x"/>
                                          </p:val>
                                        </p:tav>
                                      </p:tavLst>
                                    </p:anim>
                                    <p:anim calcmode="lin" valueType="num">
                                      <p:cBhvr>
                                        <p:cTn id="4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pPr algn="ctr"/>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pPr algn="ctr"/>
            <a:r>
              <a:rPr lang="it-IT" sz="2400" b="1" dirty="0" smtClean="0">
                <a:solidFill>
                  <a:srgbClr val="0070C0"/>
                </a:solidFill>
              </a:rPr>
              <a:t>Gli adulti di fronte alla vita spericolata degli adolescenti</a:t>
            </a:r>
            <a:endParaRPr lang="it-IT" sz="2400" b="1" dirty="0">
              <a:solidFill>
                <a:srgbClr val="0070C0"/>
              </a:solidFill>
            </a:endParaRPr>
          </a:p>
        </p:txBody>
      </p:sp>
      <p:sp>
        <p:nvSpPr>
          <p:cNvPr id="6" name="Segnaposto data 5"/>
          <p:cNvSpPr>
            <a:spLocks noGrp="1"/>
          </p:cNvSpPr>
          <p:nvPr>
            <p:ph type="dt" sz="half" idx="10"/>
          </p:nvPr>
        </p:nvSpPr>
        <p:spPr/>
        <p:txBody>
          <a:bodyPr/>
          <a:lstStyle/>
          <a:p>
            <a:fld id="{33131E80-CFB7-4930-BBBE-2B433DFD6A3E}"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a:t>
            </a:fld>
            <a:endParaRPr lang="it-IT"/>
          </a:p>
        </p:txBody>
      </p:sp>
      <p:sp>
        <p:nvSpPr>
          <p:cNvPr id="9" name="Freccia a destra 8"/>
          <p:cNvSpPr/>
          <p:nvPr/>
        </p:nvSpPr>
        <p:spPr>
          <a:xfrm>
            <a:off x="467544" y="1556792"/>
            <a:ext cx="424847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smtClean="0">
                <a:solidFill>
                  <a:srgbClr val="FFFF00"/>
                </a:solidFill>
              </a:rPr>
              <a:t>Il  bisogno dei  genitori</a:t>
            </a:r>
            <a:endParaRPr lang="it-IT" sz="2400" b="1" dirty="0">
              <a:solidFill>
                <a:srgbClr val="FFFF00"/>
              </a:solidFill>
            </a:endParaRPr>
          </a:p>
        </p:txBody>
      </p:sp>
      <p:sp>
        <p:nvSpPr>
          <p:cNvPr id="10" name="Freccia a destra 9"/>
          <p:cNvSpPr/>
          <p:nvPr/>
        </p:nvSpPr>
        <p:spPr>
          <a:xfrm>
            <a:off x="467544" y="2564904"/>
            <a:ext cx="424847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smtClean="0">
                <a:solidFill>
                  <a:srgbClr val="FFFF00"/>
                </a:solidFill>
              </a:rPr>
              <a:t>Adolescenza e rischio</a:t>
            </a:r>
            <a:endParaRPr lang="it-IT" sz="2400" b="1" dirty="0">
              <a:solidFill>
                <a:srgbClr val="FFFF00"/>
              </a:solidFill>
            </a:endParaRPr>
          </a:p>
        </p:txBody>
      </p:sp>
      <p:sp>
        <p:nvSpPr>
          <p:cNvPr id="11" name="Freccia a destra 10"/>
          <p:cNvSpPr/>
          <p:nvPr/>
        </p:nvSpPr>
        <p:spPr>
          <a:xfrm>
            <a:off x="467544" y="3573016"/>
            <a:ext cx="424847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smtClean="0">
                <a:solidFill>
                  <a:srgbClr val="FFFF00"/>
                </a:solidFill>
              </a:rPr>
              <a:t>Alla ricerca di sensazioni  forti</a:t>
            </a:r>
            <a:endParaRPr lang="it-IT" sz="2400" b="1" dirty="0">
              <a:solidFill>
                <a:srgbClr val="FFFF00"/>
              </a:solidFill>
            </a:endParaRPr>
          </a:p>
        </p:txBody>
      </p:sp>
      <p:sp>
        <p:nvSpPr>
          <p:cNvPr id="12" name="Freccia a destra 11"/>
          <p:cNvSpPr/>
          <p:nvPr/>
        </p:nvSpPr>
        <p:spPr>
          <a:xfrm>
            <a:off x="467544" y="4581128"/>
            <a:ext cx="424847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smtClean="0">
                <a:solidFill>
                  <a:srgbClr val="FFFF00"/>
                </a:solidFill>
              </a:rPr>
              <a:t>La scoperta della corporeità</a:t>
            </a:r>
            <a:endParaRPr lang="it-IT" sz="2400" b="1" dirty="0">
              <a:solidFill>
                <a:srgbClr val="FFFF00"/>
              </a:solidFill>
            </a:endParaRPr>
          </a:p>
        </p:txBody>
      </p:sp>
      <p:sp>
        <p:nvSpPr>
          <p:cNvPr id="13" name="Freccia a destra 12"/>
          <p:cNvSpPr/>
          <p:nvPr/>
        </p:nvSpPr>
        <p:spPr>
          <a:xfrm>
            <a:off x="467544" y="5589240"/>
            <a:ext cx="424847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smtClean="0">
                <a:solidFill>
                  <a:srgbClr val="FFFF00"/>
                </a:solidFill>
              </a:rPr>
              <a:t>Qui e ora, tutto e subito</a:t>
            </a:r>
            <a:endParaRPr lang="it-IT" sz="2400" b="1" dirty="0">
              <a:solidFill>
                <a:srgbClr val="FFFF00"/>
              </a:solidFill>
            </a:endParaRPr>
          </a:p>
        </p:txBody>
      </p:sp>
      <p:pic>
        <p:nvPicPr>
          <p:cNvPr id="2050" name="Picture 2" descr="C:\Users\Master\Desktop\g3.jpg"/>
          <p:cNvPicPr>
            <a:picLocks noChangeAspect="1" noChangeArrowheads="1"/>
          </p:cNvPicPr>
          <p:nvPr/>
        </p:nvPicPr>
        <p:blipFill>
          <a:blip r:embed="rId2" cstate="print"/>
          <a:srcRect/>
          <a:stretch>
            <a:fillRect/>
          </a:stretch>
        </p:blipFill>
        <p:spPr bwMode="auto">
          <a:xfrm>
            <a:off x="4860032" y="2852936"/>
            <a:ext cx="4096264" cy="2272678"/>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9"/>
                                        </p:tgtEl>
                                        <p:attrNameLst>
                                          <p:attrName>ppt_y</p:attrName>
                                        </p:attrNameLst>
                                      </p:cBhvr>
                                      <p:tavLst>
                                        <p:tav tm="0">
                                          <p:val>
                                            <p:strVal val="#ppt_y"/>
                                          </p:val>
                                        </p:tav>
                                        <p:tav tm="100000">
                                          <p:val>
                                            <p:strVal val="#ppt_y"/>
                                          </p:val>
                                        </p:tav>
                                      </p:tavLst>
                                    </p:anim>
                                    <p:anim calcmode="lin" valueType="num">
                                      <p:cBhvr>
                                        <p:cTn id="21"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41" presetClass="entr" presetSubtype="0" fill="hold" grpId="0" nodeType="clickEffect">
                                  <p:stCondLst>
                                    <p:cond delay="0"/>
                                  </p:stCondLst>
                                  <p:iterate type="lt">
                                    <p:tmPct val="10000"/>
                                  </p:iterate>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10"/>
                                        </p:tgtEl>
                                        <p:attrNameLst>
                                          <p:attrName>ppt_y</p:attrName>
                                        </p:attrNameLst>
                                      </p:cBhvr>
                                      <p:tavLst>
                                        <p:tav tm="0">
                                          <p:val>
                                            <p:strVal val="#ppt_y"/>
                                          </p:val>
                                        </p:tav>
                                        <p:tav tm="100000">
                                          <p:val>
                                            <p:strVal val="#ppt_y"/>
                                          </p:val>
                                        </p:tav>
                                      </p:tavLst>
                                    </p:anim>
                                    <p:anim calcmode="lin" valueType="num">
                                      <p:cBhvr>
                                        <p:cTn id="30"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41" presetClass="entr" presetSubtype="0" fill="hold" grpId="0" nodeType="clickEffect">
                                  <p:stCondLst>
                                    <p:cond delay="0"/>
                                  </p:stCondLst>
                                  <p:iterate type="lt">
                                    <p:tmPct val="10000"/>
                                  </p:iterate>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11"/>
                                        </p:tgtEl>
                                        <p:attrNameLst>
                                          <p:attrName>ppt_y</p:attrName>
                                        </p:attrNameLst>
                                      </p:cBhvr>
                                      <p:tavLst>
                                        <p:tav tm="0">
                                          <p:val>
                                            <p:strVal val="#ppt_y"/>
                                          </p:val>
                                        </p:tav>
                                        <p:tav tm="100000">
                                          <p:val>
                                            <p:strVal val="#ppt_y"/>
                                          </p:val>
                                        </p:tav>
                                      </p:tavLst>
                                    </p:anim>
                                    <p:anim calcmode="lin" valueType="num">
                                      <p:cBhvr>
                                        <p:cTn id="3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41" presetClass="entr" presetSubtype="0" fill="hold" grpId="0" nodeType="clickEffect">
                                  <p:stCondLst>
                                    <p:cond delay="0"/>
                                  </p:stCondLst>
                                  <p:iterate type="lt">
                                    <p:tmPct val="10000"/>
                                  </p:iterate>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47" dur="500" fill="hold"/>
                                        <p:tgtEl>
                                          <p:spTgt spid="12"/>
                                        </p:tgtEl>
                                        <p:attrNameLst>
                                          <p:attrName>ppt_y</p:attrName>
                                        </p:attrNameLst>
                                      </p:cBhvr>
                                      <p:tavLst>
                                        <p:tav tm="0">
                                          <p:val>
                                            <p:strVal val="#ppt_y"/>
                                          </p:val>
                                        </p:tav>
                                        <p:tav tm="100000">
                                          <p:val>
                                            <p:strVal val="#ppt_y"/>
                                          </p:val>
                                        </p:tav>
                                      </p:tavLst>
                                    </p:anim>
                                    <p:anim calcmode="lin" valueType="num">
                                      <p:cBhvr>
                                        <p:cTn id="48"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49"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50" dur="500" tmFilter="0,0; .5, 1; 1, 1"/>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41" presetClass="entr" presetSubtype="0" fill="hold" grpId="0" nodeType="clickEffect">
                                  <p:stCondLst>
                                    <p:cond delay="0"/>
                                  </p:stCondLst>
                                  <p:iterate type="lt">
                                    <p:tmPct val="10000"/>
                                  </p:iterate>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13"/>
                                        </p:tgtEl>
                                        <p:attrNameLst>
                                          <p:attrName>ppt_y</p:attrName>
                                        </p:attrNameLst>
                                      </p:cBhvr>
                                      <p:tavLst>
                                        <p:tav tm="0">
                                          <p:val>
                                            <p:strVal val="#ppt_y"/>
                                          </p:val>
                                        </p:tav>
                                        <p:tav tm="100000">
                                          <p:val>
                                            <p:strVal val="#ppt_y"/>
                                          </p:val>
                                        </p:tav>
                                      </p:tavLst>
                                    </p:anim>
                                    <p:anim calcmode="lin" valueType="num">
                                      <p:cBhvr>
                                        <p:cTn id="57"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P spid="10" grpId="0" animBg="1"/>
      <p:bldP spid="11" grpId="0" animBg="1"/>
      <p:bldP spid="12" grpId="0" animBg="1"/>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251520" y="980728"/>
            <a:ext cx="8640960" cy="792088"/>
          </a:xfrm>
        </p:spPr>
        <p:txBody>
          <a:bodyPr>
            <a:noAutofit/>
          </a:bodyPr>
          <a:lstStyle/>
          <a:p>
            <a:r>
              <a:rPr lang="it-IT" sz="2400" b="1" dirty="0" smtClean="0">
                <a:solidFill>
                  <a:srgbClr val="0070C0"/>
                </a:solidFill>
              </a:rPr>
              <a:t>Canne, pasticche e tutto il resto: la ricerca chimica della felicità</a:t>
            </a:r>
            <a:endParaRPr lang="it-IT" sz="2400" b="1" dirty="0">
              <a:solidFill>
                <a:srgbClr val="0070C0"/>
              </a:solidFill>
            </a:endParaRPr>
          </a:p>
        </p:txBody>
      </p:sp>
      <p:sp>
        <p:nvSpPr>
          <p:cNvPr id="6" name="Segnaposto data 5"/>
          <p:cNvSpPr>
            <a:spLocks noGrp="1"/>
          </p:cNvSpPr>
          <p:nvPr>
            <p:ph type="dt" sz="half" idx="10"/>
          </p:nvPr>
        </p:nvSpPr>
        <p:spPr/>
        <p:txBody>
          <a:bodyPr/>
          <a:lstStyle/>
          <a:p>
            <a:fld id="{EE3CEDCB-8769-406B-918A-C7051799BA02}"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20</a:t>
            </a:fld>
            <a:endParaRPr lang="it-IT" dirty="0"/>
          </a:p>
        </p:txBody>
      </p:sp>
      <p:sp>
        <p:nvSpPr>
          <p:cNvPr id="9" name="Freccia a destra 8"/>
          <p:cNvSpPr/>
          <p:nvPr/>
        </p:nvSpPr>
        <p:spPr>
          <a:xfrm>
            <a:off x="467544" y="1556792"/>
            <a:ext cx="4896544"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Quando la chimica da un “aiutino”</a:t>
            </a:r>
            <a:endParaRPr lang="it-IT" sz="2000" b="1" dirty="0">
              <a:solidFill>
                <a:srgbClr val="FFFF00"/>
              </a:solidFill>
            </a:endParaRPr>
          </a:p>
        </p:txBody>
      </p:sp>
      <p:sp>
        <p:nvSpPr>
          <p:cNvPr id="10" name="Freccia a destra 9"/>
          <p:cNvSpPr/>
          <p:nvPr/>
        </p:nvSpPr>
        <p:spPr>
          <a:xfrm>
            <a:off x="467544" y="2564904"/>
            <a:ext cx="4896544"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Non può esserci divertimento senza sballo</a:t>
            </a:r>
            <a:endParaRPr lang="it-IT" sz="2000" b="1" dirty="0">
              <a:solidFill>
                <a:srgbClr val="FFFF00"/>
              </a:solidFill>
            </a:endParaRPr>
          </a:p>
        </p:txBody>
      </p:sp>
      <p:sp>
        <p:nvSpPr>
          <p:cNvPr id="11" name="Freccia a destra 10"/>
          <p:cNvSpPr/>
          <p:nvPr/>
        </p:nvSpPr>
        <p:spPr>
          <a:xfrm>
            <a:off x="467544" y="3573016"/>
            <a:ext cx="4896544"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Sostanze maggiormente utilizzate</a:t>
            </a:r>
            <a:endParaRPr lang="it-IT" sz="2000" b="1" dirty="0">
              <a:solidFill>
                <a:srgbClr val="FFFF00"/>
              </a:solidFill>
            </a:endParaRPr>
          </a:p>
        </p:txBody>
      </p:sp>
      <p:sp>
        <p:nvSpPr>
          <p:cNvPr id="12" name="Freccia a destra 11"/>
          <p:cNvSpPr/>
          <p:nvPr/>
        </p:nvSpPr>
        <p:spPr>
          <a:xfrm>
            <a:off x="467544" y="4581128"/>
            <a:ext cx="4896544"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I ragazzi più a rischio</a:t>
            </a:r>
            <a:endParaRPr lang="it-IT" sz="2000" b="1" dirty="0">
              <a:solidFill>
                <a:srgbClr val="FFFF00"/>
              </a:solidFill>
            </a:endParaRPr>
          </a:p>
        </p:txBody>
      </p:sp>
      <p:sp>
        <p:nvSpPr>
          <p:cNvPr id="13" name="Freccia a destra 12"/>
          <p:cNvSpPr/>
          <p:nvPr/>
        </p:nvSpPr>
        <p:spPr>
          <a:xfrm>
            <a:off x="467544" y="5589240"/>
            <a:ext cx="4896544"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Cosa deve fare un genitore</a:t>
            </a:r>
            <a:endParaRPr lang="it-IT" sz="2000" b="1" dirty="0">
              <a:solidFill>
                <a:srgbClr val="FFFF00"/>
              </a:solidFill>
            </a:endParaRPr>
          </a:p>
        </p:txBody>
      </p:sp>
      <p:pic>
        <p:nvPicPr>
          <p:cNvPr id="5122" name="Picture 2" descr="C:\Users\Master\Desktop\dr5.jpg"/>
          <p:cNvPicPr>
            <a:picLocks noChangeAspect="1" noChangeArrowheads="1"/>
          </p:cNvPicPr>
          <p:nvPr/>
        </p:nvPicPr>
        <p:blipFill>
          <a:blip r:embed="rId2" cstate="print"/>
          <a:srcRect/>
          <a:stretch>
            <a:fillRect/>
          </a:stretch>
        </p:blipFill>
        <p:spPr bwMode="auto">
          <a:xfrm>
            <a:off x="5508103" y="2852936"/>
            <a:ext cx="3420577" cy="2276239"/>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Effect transition="in" filter="wheel(4)">
                                      <p:cBhvr>
                                        <p:cTn id="14" dur="2000"/>
                                        <p:tgtEl>
                                          <p:spTgt spid="5122"/>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9"/>
                                        </p:tgtEl>
                                        <p:attrNameLst>
                                          <p:attrName>ppt_y</p:attrName>
                                        </p:attrNameLst>
                                      </p:cBhvr>
                                      <p:tavLst>
                                        <p:tav tm="0">
                                          <p:val>
                                            <p:strVal val="#ppt_y"/>
                                          </p:val>
                                        </p:tav>
                                        <p:tav tm="100000">
                                          <p:val>
                                            <p:strVal val="#ppt_y"/>
                                          </p:val>
                                        </p:tav>
                                      </p:tavLst>
                                    </p:anim>
                                    <p:anim calcmode="lin" valueType="num">
                                      <p:cBhvr>
                                        <p:cTn id="21"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41" presetClass="entr" presetSubtype="0" fill="hold" grpId="0" nodeType="clickEffect">
                                  <p:stCondLst>
                                    <p:cond delay="0"/>
                                  </p:stCondLst>
                                  <p:iterate type="lt">
                                    <p:tmPct val="10000"/>
                                  </p:iterate>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10"/>
                                        </p:tgtEl>
                                        <p:attrNameLst>
                                          <p:attrName>ppt_y</p:attrName>
                                        </p:attrNameLst>
                                      </p:cBhvr>
                                      <p:tavLst>
                                        <p:tav tm="0">
                                          <p:val>
                                            <p:strVal val="#ppt_y"/>
                                          </p:val>
                                        </p:tav>
                                        <p:tav tm="100000">
                                          <p:val>
                                            <p:strVal val="#ppt_y"/>
                                          </p:val>
                                        </p:tav>
                                      </p:tavLst>
                                    </p:anim>
                                    <p:anim calcmode="lin" valueType="num">
                                      <p:cBhvr>
                                        <p:cTn id="30"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41" presetClass="entr" presetSubtype="0" fill="hold" grpId="0" nodeType="clickEffect">
                                  <p:stCondLst>
                                    <p:cond delay="0"/>
                                  </p:stCondLst>
                                  <p:iterate type="lt">
                                    <p:tmPct val="10000"/>
                                  </p:iterate>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11"/>
                                        </p:tgtEl>
                                        <p:attrNameLst>
                                          <p:attrName>ppt_y</p:attrName>
                                        </p:attrNameLst>
                                      </p:cBhvr>
                                      <p:tavLst>
                                        <p:tav tm="0">
                                          <p:val>
                                            <p:strVal val="#ppt_y"/>
                                          </p:val>
                                        </p:tav>
                                        <p:tav tm="100000">
                                          <p:val>
                                            <p:strVal val="#ppt_y"/>
                                          </p:val>
                                        </p:tav>
                                      </p:tavLst>
                                    </p:anim>
                                    <p:anim calcmode="lin" valueType="num">
                                      <p:cBhvr>
                                        <p:cTn id="3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41" presetClass="entr" presetSubtype="0" fill="hold" grpId="0" nodeType="clickEffect">
                                  <p:stCondLst>
                                    <p:cond delay="0"/>
                                  </p:stCondLst>
                                  <p:iterate type="lt">
                                    <p:tmPct val="10000"/>
                                  </p:iterate>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47" dur="500" fill="hold"/>
                                        <p:tgtEl>
                                          <p:spTgt spid="12"/>
                                        </p:tgtEl>
                                        <p:attrNameLst>
                                          <p:attrName>ppt_y</p:attrName>
                                        </p:attrNameLst>
                                      </p:cBhvr>
                                      <p:tavLst>
                                        <p:tav tm="0">
                                          <p:val>
                                            <p:strVal val="#ppt_y"/>
                                          </p:val>
                                        </p:tav>
                                        <p:tav tm="100000">
                                          <p:val>
                                            <p:strVal val="#ppt_y"/>
                                          </p:val>
                                        </p:tav>
                                      </p:tavLst>
                                    </p:anim>
                                    <p:anim calcmode="lin" valueType="num">
                                      <p:cBhvr>
                                        <p:cTn id="48"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49"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50" dur="500" tmFilter="0,0; .5, 1; 1, 1"/>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41" presetClass="entr" presetSubtype="0" fill="hold" grpId="0" nodeType="clickEffect">
                                  <p:stCondLst>
                                    <p:cond delay="0"/>
                                  </p:stCondLst>
                                  <p:iterate type="lt">
                                    <p:tmPct val="10000"/>
                                  </p:iterate>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13"/>
                                        </p:tgtEl>
                                        <p:attrNameLst>
                                          <p:attrName>ppt_y</p:attrName>
                                        </p:attrNameLst>
                                      </p:cBhvr>
                                      <p:tavLst>
                                        <p:tav tm="0">
                                          <p:val>
                                            <p:strVal val="#ppt_y"/>
                                          </p:val>
                                        </p:tav>
                                        <p:tav tm="100000">
                                          <p:val>
                                            <p:strVal val="#ppt_y"/>
                                          </p:val>
                                        </p:tav>
                                      </p:tavLst>
                                    </p:anim>
                                    <p:anim calcmode="lin" valueType="num">
                                      <p:cBhvr>
                                        <p:cTn id="57"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P spid="10" grpId="0" animBg="1"/>
      <p:bldP spid="11" grpId="0" animBg="1"/>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Quando la chimica da un “aiutino”</a:t>
            </a:r>
            <a:endParaRPr lang="it-IT" sz="2400" b="1" dirty="0">
              <a:solidFill>
                <a:srgbClr val="0070C0"/>
              </a:solidFill>
            </a:endParaRPr>
          </a:p>
        </p:txBody>
      </p:sp>
      <p:sp>
        <p:nvSpPr>
          <p:cNvPr id="6" name="Segnaposto data 5"/>
          <p:cNvSpPr>
            <a:spLocks noGrp="1"/>
          </p:cNvSpPr>
          <p:nvPr>
            <p:ph type="dt" sz="half" idx="10"/>
          </p:nvPr>
        </p:nvSpPr>
        <p:spPr/>
        <p:txBody>
          <a:bodyPr/>
          <a:lstStyle/>
          <a:p>
            <a:fld id="{52404246-2880-4068-A2EC-9F873D48E0E0}"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21</a:t>
            </a:fld>
            <a:endParaRPr lang="it-IT" dirty="0"/>
          </a:p>
        </p:txBody>
      </p:sp>
      <p:pic>
        <p:nvPicPr>
          <p:cNvPr id="5122" name="Picture 2" descr="C:\Users\Master\Desktop\dr5.jpg"/>
          <p:cNvPicPr>
            <a:picLocks noChangeAspect="1" noChangeArrowheads="1"/>
          </p:cNvPicPr>
          <p:nvPr/>
        </p:nvPicPr>
        <p:blipFill>
          <a:blip r:embed="rId2" cstate="print"/>
          <a:srcRect/>
          <a:stretch>
            <a:fillRect/>
          </a:stretch>
        </p:blipFill>
        <p:spPr bwMode="auto">
          <a:xfrm>
            <a:off x="7660557" y="0"/>
            <a:ext cx="1483443" cy="987164"/>
          </a:xfrm>
          <a:prstGeom prst="rect">
            <a:avLst/>
          </a:prstGeom>
          <a:noFill/>
          <a:ln w="25400">
            <a:solidFill>
              <a:srgbClr val="FFFF00"/>
            </a:solidFill>
          </a:ln>
        </p:spPr>
      </p:pic>
      <p:pic>
        <p:nvPicPr>
          <p:cNvPr id="14" name="Picture 2" descr="C:\Users\Master\Desktop\dr5.jpg"/>
          <p:cNvPicPr>
            <a:picLocks noChangeAspect="1" noChangeArrowheads="1"/>
          </p:cNvPicPr>
          <p:nvPr/>
        </p:nvPicPr>
        <p:blipFill>
          <a:blip r:embed="rId2" cstate="print"/>
          <a:srcRect/>
          <a:stretch>
            <a:fillRect/>
          </a:stretch>
        </p:blipFill>
        <p:spPr bwMode="auto">
          <a:xfrm>
            <a:off x="0" y="0"/>
            <a:ext cx="1483443" cy="987164"/>
          </a:xfrm>
          <a:prstGeom prst="rect">
            <a:avLst/>
          </a:prstGeom>
          <a:noFill/>
          <a:ln w="25400">
            <a:solidFill>
              <a:srgbClr val="FFFF00"/>
            </a:solidFill>
          </a:ln>
        </p:spPr>
      </p:pic>
      <p:sp>
        <p:nvSpPr>
          <p:cNvPr id="8" name="Rettangolo 7"/>
          <p:cNvSpPr/>
          <p:nvPr/>
        </p:nvSpPr>
        <p:spPr>
          <a:xfrm>
            <a:off x="323528" y="1484784"/>
            <a:ext cx="2952328" cy="172819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L’anfetamina </a:t>
            </a:r>
            <a:r>
              <a:rPr lang="it-IT" dirty="0" smtClean="0">
                <a:solidFill>
                  <a:srgbClr val="FFFF00"/>
                </a:solidFill>
              </a:rPr>
              <a:t>o la cocaina possono diventare “l’aiutino” con cui si affronta meglio lo stress da esame universitario oppure la fatica di un</a:t>
            </a:r>
          </a:p>
          <a:p>
            <a:pPr algn="ctr"/>
            <a:r>
              <a:rPr lang="it-IT" dirty="0" smtClean="0">
                <a:solidFill>
                  <a:srgbClr val="FFFF00"/>
                </a:solidFill>
              </a:rPr>
              <a:t> impegno di lavoro</a:t>
            </a:r>
            <a:endParaRPr lang="it-IT" dirty="0">
              <a:solidFill>
                <a:srgbClr val="FFFF00"/>
              </a:solidFill>
            </a:endParaRPr>
          </a:p>
        </p:txBody>
      </p:sp>
      <p:sp>
        <p:nvSpPr>
          <p:cNvPr id="9" name="Rettangolo 8"/>
          <p:cNvSpPr/>
          <p:nvPr/>
        </p:nvSpPr>
        <p:spPr>
          <a:xfrm>
            <a:off x="251520" y="3789040"/>
            <a:ext cx="3024336" cy="252028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 ragazzi </a:t>
            </a:r>
            <a:r>
              <a:rPr lang="it-IT" dirty="0" smtClean="0">
                <a:solidFill>
                  <a:srgbClr val="FFFF00"/>
                </a:solidFill>
              </a:rPr>
              <a:t>che frequentano  palestre o associazioni sportive non di rado sono i primi a richiedere al medico sportivo o al preparatore atletico di poter fare uso di integratori o sostanze dopanti per migliorare la performance o la struttura fisico-muscolare</a:t>
            </a:r>
            <a:endParaRPr lang="it-IT" dirty="0">
              <a:solidFill>
                <a:srgbClr val="FFFF00"/>
              </a:solidFill>
            </a:endParaRPr>
          </a:p>
        </p:txBody>
      </p:sp>
      <p:sp>
        <p:nvSpPr>
          <p:cNvPr id="10" name="Rettangolo 9"/>
          <p:cNvSpPr/>
          <p:nvPr/>
        </p:nvSpPr>
        <p:spPr>
          <a:xfrm>
            <a:off x="3635896" y="1484784"/>
            <a:ext cx="5328592" cy="792088"/>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Sedicenti preparatori </a:t>
            </a:r>
            <a:r>
              <a:rPr lang="it-IT" dirty="0" smtClean="0">
                <a:solidFill>
                  <a:srgbClr val="FFFF00"/>
                </a:solidFill>
              </a:rPr>
              <a:t>atletici dopano i giovani, e gli scandali del doping in alcuni sport  (primo fra tutti il ciclismo) sono sempre più frequenti</a:t>
            </a:r>
            <a:endParaRPr lang="it-IT" dirty="0">
              <a:solidFill>
                <a:srgbClr val="FFFF00"/>
              </a:solidFill>
            </a:endParaRPr>
          </a:p>
        </p:txBody>
      </p:sp>
      <p:sp>
        <p:nvSpPr>
          <p:cNvPr id="11" name="Rettangolo 10"/>
          <p:cNvSpPr/>
          <p:nvPr/>
        </p:nvSpPr>
        <p:spPr>
          <a:xfrm>
            <a:off x="6732240" y="2420888"/>
            <a:ext cx="2232248" cy="388843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Si sta diffondendo </a:t>
            </a:r>
            <a:r>
              <a:rPr lang="it-IT" dirty="0" smtClean="0">
                <a:solidFill>
                  <a:srgbClr val="FFFF00"/>
                </a:solidFill>
              </a:rPr>
              <a:t>l’idea che con l’aiuto della chimica si possa raggiungere qualunque meta: L’uso del viagra di ventenni e trentenni come espansore di prestazioni sessuali; donne giovanissime che utilizzano prodotti dimagranti; interventi di </a:t>
            </a:r>
          </a:p>
          <a:p>
            <a:pPr algn="ctr"/>
            <a:r>
              <a:rPr lang="it-IT" dirty="0" smtClean="0">
                <a:solidFill>
                  <a:srgbClr val="FFFF00"/>
                </a:solidFill>
              </a:rPr>
              <a:t>chirurgia estetica</a:t>
            </a:r>
            <a:endParaRPr lang="it-IT" dirty="0">
              <a:solidFill>
                <a:srgbClr val="FFFF00"/>
              </a:solidFill>
            </a:endParaRPr>
          </a:p>
        </p:txBody>
      </p:sp>
      <p:pic>
        <p:nvPicPr>
          <p:cNvPr id="1026" name="Picture 2" descr="C:\Users\Master\Desktop\Ultime foto\chir.jpg"/>
          <p:cNvPicPr>
            <a:picLocks noChangeAspect="1" noChangeArrowheads="1"/>
          </p:cNvPicPr>
          <p:nvPr/>
        </p:nvPicPr>
        <p:blipFill>
          <a:blip r:embed="rId3" cstate="print"/>
          <a:srcRect/>
          <a:stretch>
            <a:fillRect/>
          </a:stretch>
        </p:blipFill>
        <p:spPr bwMode="auto">
          <a:xfrm>
            <a:off x="3635896" y="4653136"/>
            <a:ext cx="2808312" cy="1628775"/>
          </a:xfrm>
          <a:prstGeom prst="rect">
            <a:avLst/>
          </a:prstGeom>
          <a:noFill/>
          <a:ln w="25400">
            <a:solidFill>
              <a:schemeClr val="accent2"/>
            </a:solidFill>
          </a:ln>
        </p:spPr>
      </p:pic>
      <p:pic>
        <p:nvPicPr>
          <p:cNvPr id="1027" name="Picture 3" descr="C:\Users\Master\Desktop\Ultime foto\pal.jpg"/>
          <p:cNvPicPr>
            <a:picLocks noChangeAspect="1" noChangeArrowheads="1"/>
          </p:cNvPicPr>
          <p:nvPr/>
        </p:nvPicPr>
        <p:blipFill>
          <a:blip r:embed="rId4" cstate="print"/>
          <a:srcRect b="9957"/>
          <a:stretch>
            <a:fillRect/>
          </a:stretch>
        </p:blipFill>
        <p:spPr bwMode="auto">
          <a:xfrm>
            <a:off x="3635896" y="2420888"/>
            <a:ext cx="2808312" cy="2099142"/>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Effect transition="in" filter="wheel(4)">
                                      <p:cBhvr>
                                        <p:cTn id="14" dur="2000"/>
                                        <p:tgtEl>
                                          <p:spTgt spid="1027"/>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1" presetClass="entr" presetSubtype="4" fill="hold" nodeType="clickEffect">
                                  <p:stCondLst>
                                    <p:cond delay="0"/>
                                  </p:stCondLst>
                                  <p:childTnLst>
                                    <p:set>
                                      <p:cBhvr>
                                        <p:cTn id="39" dur="1" fill="hold">
                                          <p:stCondLst>
                                            <p:cond delay="0"/>
                                          </p:stCondLst>
                                        </p:cTn>
                                        <p:tgtEl>
                                          <p:spTgt spid="1026"/>
                                        </p:tgtEl>
                                        <p:attrNameLst>
                                          <p:attrName>style.visibility</p:attrName>
                                        </p:attrNameLst>
                                      </p:cBhvr>
                                      <p:to>
                                        <p:strVal val="visible"/>
                                      </p:to>
                                    </p:set>
                                    <p:animEffect transition="in" filter="wheel(4)">
                                      <p:cBhvr>
                                        <p:cTn id="40" dur="2000"/>
                                        <p:tgtEl>
                                          <p:spTgt spid="1026"/>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fade">
                                      <p:cBhvr>
                                        <p:cTn id="45" dur="1000"/>
                                        <p:tgtEl>
                                          <p:spTgt spid="11"/>
                                        </p:tgtEl>
                                      </p:cBhvr>
                                    </p:animEffect>
                                    <p:anim calcmode="lin" valueType="num">
                                      <p:cBhvr>
                                        <p:cTn id="46" dur="1000" fill="hold"/>
                                        <p:tgtEl>
                                          <p:spTgt spid="11"/>
                                        </p:tgtEl>
                                        <p:attrNameLst>
                                          <p:attrName>ppt_x</p:attrName>
                                        </p:attrNameLst>
                                      </p:cBhvr>
                                      <p:tavLst>
                                        <p:tav tm="0">
                                          <p:val>
                                            <p:strVal val="#ppt_x"/>
                                          </p:val>
                                        </p:tav>
                                        <p:tav tm="100000">
                                          <p:val>
                                            <p:strVal val="#ppt_x"/>
                                          </p:val>
                                        </p:tav>
                                      </p:tavLst>
                                    </p:anim>
                                    <p:anim calcmode="lin" valueType="num">
                                      <p:cBhvr>
                                        <p:cTn id="4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0" grpId="0" animBg="1"/>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Non può esserci divertimento senza sballo</a:t>
            </a:r>
            <a:endParaRPr lang="it-IT" sz="2400" b="1" dirty="0">
              <a:solidFill>
                <a:srgbClr val="0070C0"/>
              </a:solidFill>
            </a:endParaRPr>
          </a:p>
        </p:txBody>
      </p:sp>
      <p:sp>
        <p:nvSpPr>
          <p:cNvPr id="6" name="Segnaposto data 5"/>
          <p:cNvSpPr>
            <a:spLocks noGrp="1"/>
          </p:cNvSpPr>
          <p:nvPr>
            <p:ph type="dt" sz="half" idx="10"/>
          </p:nvPr>
        </p:nvSpPr>
        <p:spPr/>
        <p:txBody>
          <a:bodyPr/>
          <a:lstStyle/>
          <a:p>
            <a:fld id="{EE44DACB-B70B-4714-B42A-AB35D11B0782}"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22</a:t>
            </a:fld>
            <a:endParaRPr lang="it-IT" dirty="0"/>
          </a:p>
        </p:txBody>
      </p:sp>
      <p:pic>
        <p:nvPicPr>
          <p:cNvPr id="5122" name="Picture 2" descr="C:\Users\Master\Desktop\dr5.jpg"/>
          <p:cNvPicPr>
            <a:picLocks noChangeAspect="1" noChangeArrowheads="1"/>
          </p:cNvPicPr>
          <p:nvPr/>
        </p:nvPicPr>
        <p:blipFill>
          <a:blip r:embed="rId2" cstate="print"/>
          <a:srcRect/>
          <a:stretch>
            <a:fillRect/>
          </a:stretch>
        </p:blipFill>
        <p:spPr bwMode="auto">
          <a:xfrm>
            <a:off x="7660557" y="0"/>
            <a:ext cx="1483443" cy="987164"/>
          </a:xfrm>
          <a:prstGeom prst="rect">
            <a:avLst/>
          </a:prstGeom>
          <a:noFill/>
          <a:ln w="25400">
            <a:solidFill>
              <a:srgbClr val="FFFF00"/>
            </a:solidFill>
          </a:ln>
        </p:spPr>
      </p:pic>
      <p:pic>
        <p:nvPicPr>
          <p:cNvPr id="14" name="Picture 2" descr="C:\Users\Master\Desktop\dr5.jpg"/>
          <p:cNvPicPr>
            <a:picLocks noChangeAspect="1" noChangeArrowheads="1"/>
          </p:cNvPicPr>
          <p:nvPr/>
        </p:nvPicPr>
        <p:blipFill>
          <a:blip r:embed="rId2" cstate="print"/>
          <a:srcRect/>
          <a:stretch>
            <a:fillRect/>
          </a:stretch>
        </p:blipFill>
        <p:spPr bwMode="auto">
          <a:xfrm>
            <a:off x="0" y="0"/>
            <a:ext cx="1483443" cy="987164"/>
          </a:xfrm>
          <a:prstGeom prst="rect">
            <a:avLst/>
          </a:prstGeom>
          <a:noFill/>
          <a:ln w="25400">
            <a:solidFill>
              <a:srgbClr val="FFFF00"/>
            </a:solidFill>
          </a:ln>
        </p:spPr>
      </p:pic>
      <p:sp>
        <p:nvSpPr>
          <p:cNvPr id="8" name="Rettangolo 7"/>
          <p:cNvSpPr/>
          <p:nvPr/>
        </p:nvSpPr>
        <p:spPr>
          <a:xfrm>
            <a:off x="251520" y="1484784"/>
            <a:ext cx="3816424" cy="792088"/>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Troppe persone </a:t>
            </a:r>
            <a:r>
              <a:rPr lang="it-IT" dirty="0" smtClean="0">
                <a:solidFill>
                  <a:srgbClr val="FFFF00"/>
                </a:solidFill>
              </a:rPr>
              <a:t>crescono con la convinzione che una pastiglia possa dare un aiuto concreto</a:t>
            </a:r>
            <a:endParaRPr lang="it-IT" dirty="0">
              <a:solidFill>
                <a:srgbClr val="FFFF00"/>
              </a:solidFill>
            </a:endParaRPr>
          </a:p>
        </p:txBody>
      </p:sp>
      <p:sp>
        <p:nvSpPr>
          <p:cNvPr id="9" name="Rettangolo 8"/>
          <p:cNvSpPr/>
          <p:nvPr/>
        </p:nvSpPr>
        <p:spPr>
          <a:xfrm>
            <a:off x="251520" y="2636912"/>
            <a:ext cx="3816424" cy="165618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Tanti ragazzi </a:t>
            </a:r>
            <a:r>
              <a:rPr lang="it-IT" dirty="0" smtClean="0">
                <a:solidFill>
                  <a:srgbClr val="FFFF00"/>
                </a:solidFill>
              </a:rPr>
              <a:t>crescono con l’idea che non può esserci divertimento senza sballo, tanto che il </a:t>
            </a:r>
            <a:r>
              <a:rPr lang="it-IT" i="1" dirty="0" err="1" smtClean="0">
                <a:solidFill>
                  <a:srgbClr val="FFFF00"/>
                </a:solidFill>
              </a:rPr>
              <a:t>Binge</a:t>
            </a:r>
            <a:r>
              <a:rPr lang="it-IT" i="1" dirty="0" smtClean="0">
                <a:solidFill>
                  <a:srgbClr val="FFFF00"/>
                </a:solidFill>
              </a:rPr>
              <a:t> </a:t>
            </a:r>
            <a:r>
              <a:rPr lang="it-IT" i="1" dirty="0" err="1" smtClean="0">
                <a:solidFill>
                  <a:srgbClr val="FFFF00"/>
                </a:solidFill>
              </a:rPr>
              <a:t>drinking</a:t>
            </a:r>
            <a:r>
              <a:rPr lang="it-IT" dirty="0" smtClean="0">
                <a:solidFill>
                  <a:srgbClr val="FFFF00"/>
                </a:solidFill>
              </a:rPr>
              <a:t> o il consumo di pasticche e cocaina, per il popolo della notte, è diventata un’abitudine consolidata</a:t>
            </a:r>
            <a:endParaRPr lang="it-IT" dirty="0">
              <a:solidFill>
                <a:srgbClr val="FFFF00"/>
              </a:solidFill>
            </a:endParaRPr>
          </a:p>
        </p:txBody>
      </p:sp>
      <p:sp>
        <p:nvSpPr>
          <p:cNvPr id="10" name="Rettangolo 9"/>
          <p:cNvSpPr/>
          <p:nvPr/>
        </p:nvSpPr>
        <p:spPr>
          <a:xfrm>
            <a:off x="251520" y="4653136"/>
            <a:ext cx="3816424"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La ricerca di divertimento </a:t>
            </a:r>
            <a:r>
              <a:rPr lang="it-IT" dirty="0" smtClean="0">
                <a:solidFill>
                  <a:srgbClr val="FFFF00"/>
                </a:solidFill>
              </a:rPr>
              <a:t>sfrenato spesso serve a mascherare un senso di insoddisfazione mai colmato che viene alimentato, parzialmente, dallo stesso mercato delle sostanze</a:t>
            </a:r>
            <a:endParaRPr lang="it-IT" dirty="0">
              <a:solidFill>
                <a:srgbClr val="FFFF00"/>
              </a:solidFill>
            </a:endParaRPr>
          </a:p>
        </p:txBody>
      </p:sp>
      <p:sp>
        <p:nvSpPr>
          <p:cNvPr id="11" name="Rettangolo 10"/>
          <p:cNvSpPr/>
          <p:nvPr/>
        </p:nvSpPr>
        <p:spPr>
          <a:xfrm>
            <a:off x="4499992" y="1484784"/>
            <a:ext cx="4392488" cy="1872208"/>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solidFill>
                  <a:srgbClr val="FFFF00"/>
                </a:solidFill>
              </a:rPr>
              <a:t>In questo senso</a:t>
            </a:r>
            <a:r>
              <a:rPr lang="it-IT" sz="2400" dirty="0" smtClean="0">
                <a:solidFill>
                  <a:srgbClr val="FFFF00"/>
                </a:solidFill>
              </a:rPr>
              <a:t>, le sostanza psicotrope sono scappatoie per mettere a tacere quel senso di inadeguatezza che gli adolescenti avvertono con spavento</a:t>
            </a:r>
            <a:endParaRPr lang="it-IT" sz="2400" dirty="0">
              <a:solidFill>
                <a:srgbClr val="FFFF00"/>
              </a:solidFill>
            </a:endParaRPr>
          </a:p>
        </p:txBody>
      </p:sp>
      <p:pic>
        <p:nvPicPr>
          <p:cNvPr id="2050" name="Picture 2" descr="C:\Users\Master\Desktop\Ultime foto\dr3.jpg"/>
          <p:cNvPicPr>
            <a:picLocks noChangeAspect="1" noChangeArrowheads="1"/>
          </p:cNvPicPr>
          <p:nvPr/>
        </p:nvPicPr>
        <p:blipFill>
          <a:blip r:embed="rId3" cstate="print"/>
          <a:srcRect/>
          <a:stretch>
            <a:fillRect/>
          </a:stretch>
        </p:blipFill>
        <p:spPr bwMode="auto">
          <a:xfrm>
            <a:off x="4499992" y="3573016"/>
            <a:ext cx="4371914" cy="2448272"/>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0"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Sostanze maggiormente utilizzate</a:t>
            </a:r>
            <a:endParaRPr lang="it-IT" sz="2400" b="1" dirty="0">
              <a:solidFill>
                <a:srgbClr val="0070C0"/>
              </a:solidFill>
            </a:endParaRPr>
          </a:p>
        </p:txBody>
      </p:sp>
      <p:sp>
        <p:nvSpPr>
          <p:cNvPr id="6" name="Segnaposto data 5"/>
          <p:cNvSpPr>
            <a:spLocks noGrp="1"/>
          </p:cNvSpPr>
          <p:nvPr>
            <p:ph type="dt" sz="half" idx="10"/>
          </p:nvPr>
        </p:nvSpPr>
        <p:spPr/>
        <p:txBody>
          <a:bodyPr/>
          <a:lstStyle/>
          <a:p>
            <a:fld id="{96383375-8BC9-4531-B745-ADE4A5D9A252}"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23</a:t>
            </a:fld>
            <a:endParaRPr lang="it-IT" dirty="0"/>
          </a:p>
        </p:txBody>
      </p:sp>
      <p:pic>
        <p:nvPicPr>
          <p:cNvPr id="5122" name="Picture 2" descr="C:\Users\Master\Desktop\dr5.jpg"/>
          <p:cNvPicPr>
            <a:picLocks noChangeAspect="1" noChangeArrowheads="1"/>
          </p:cNvPicPr>
          <p:nvPr/>
        </p:nvPicPr>
        <p:blipFill>
          <a:blip r:embed="rId2" cstate="print"/>
          <a:srcRect/>
          <a:stretch>
            <a:fillRect/>
          </a:stretch>
        </p:blipFill>
        <p:spPr bwMode="auto">
          <a:xfrm>
            <a:off x="7660557" y="0"/>
            <a:ext cx="1483443" cy="987164"/>
          </a:xfrm>
          <a:prstGeom prst="rect">
            <a:avLst/>
          </a:prstGeom>
          <a:noFill/>
          <a:ln w="25400">
            <a:solidFill>
              <a:srgbClr val="FFFF00"/>
            </a:solidFill>
          </a:ln>
        </p:spPr>
      </p:pic>
      <p:pic>
        <p:nvPicPr>
          <p:cNvPr id="14" name="Picture 2" descr="C:\Users\Master\Desktop\dr5.jpg"/>
          <p:cNvPicPr>
            <a:picLocks noChangeAspect="1" noChangeArrowheads="1"/>
          </p:cNvPicPr>
          <p:nvPr/>
        </p:nvPicPr>
        <p:blipFill>
          <a:blip r:embed="rId2" cstate="print"/>
          <a:srcRect/>
          <a:stretch>
            <a:fillRect/>
          </a:stretch>
        </p:blipFill>
        <p:spPr bwMode="auto">
          <a:xfrm>
            <a:off x="0" y="0"/>
            <a:ext cx="1483443" cy="987164"/>
          </a:xfrm>
          <a:prstGeom prst="rect">
            <a:avLst/>
          </a:prstGeom>
          <a:noFill/>
          <a:ln w="25400">
            <a:solidFill>
              <a:srgbClr val="FFFF00"/>
            </a:solidFill>
          </a:ln>
        </p:spPr>
      </p:pic>
      <p:sp>
        <p:nvSpPr>
          <p:cNvPr id="8" name="Rettangolo 7"/>
          <p:cNvSpPr/>
          <p:nvPr/>
        </p:nvSpPr>
        <p:spPr>
          <a:xfrm>
            <a:off x="323528" y="1484784"/>
            <a:ext cx="8496944" cy="57606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rgbClr val="FFFF00"/>
                </a:solidFill>
              </a:rPr>
              <a:t>CANNABIS</a:t>
            </a:r>
            <a:r>
              <a:rPr lang="it-IT" dirty="0" smtClean="0">
                <a:solidFill>
                  <a:srgbClr val="FFFF00"/>
                </a:solidFill>
              </a:rPr>
              <a:t>: Procura molto rapidamente euforia, allegria, disinibizione, rilassamento, dilatazione della percezione del tempo e dello spazio. </a:t>
            </a:r>
            <a:endParaRPr lang="it-IT" dirty="0">
              <a:solidFill>
                <a:srgbClr val="FFFF00"/>
              </a:solidFill>
            </a:endParaRPr>
          </a:p>
        </p:txBody>
      </p:sp>
      <p:sp>
        <p:nvSpPr>
          <p:cNvPr id="10" name="Rettangolo 9"/>
          <p:cNvSpPr/>
          <p:nvPr/>
        </p:nvSpPr>
        <p:spPr>
          <a:xfrm>
            <a:off x="323528" y="2996952"/>
            <a:ext cx="8496944" cy="64807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rgbClr val="FFFF00"/>
                </a:solidFill>
              </a:rPr>
              <a:t>ECSTASY</a:t>
            </a:r>
            <a:r>
              <a:rPr lang="it-IT" dirty="0" smtClean="0">
                <a:solidFill>
                  <a:srgbClr val="FFFF00"/>
                </a:solidFill>
              </a:rPr>
              <a:t>: Fa sentire bene con se stessi e con gli altri, procura una sensazione di energia euforica, è frequentemente utilizzata dai giovani in discoteca e resistono alla fatica </a:t>
            </a:r>
            <a:endParaRPr lang="it-IT" dirty="0">
              <a:solidFill>
                <a:srgbClr val="FFFF00"/>
              </a:solidFill>
            </a:endParaRPr>
          </a:p>
        </p:txBody>
      </p:sp>
      <p:sp>
        <p:nvSpPr>
          <p:cNvPr id="11" name="Rettangolo 10"/>
          <p:cNvSpPr/>
          <p:nvPr/>
        </p:nvSpPr>
        <p:spPr>
          <a:xfrm>
            <a:off x="323528" y="3789040"/>
            <a:ext cx="8496944" cy="64807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rgbClr val="FFFF00"/>
                </a:solidFill>
              </a:rPr>
              <a:t>ALLUCINOGENI</a:t>
            </a:r>
            <a:r>
              <a:rPr lang="it-IT" dirty="0" smtClean="0">
                <a:solidFill>
                  <a:srgbClr val="FFFF00"/>
                </a:solidFill>
              </a:rPr>
              <a:t>: Producono alterazioni sensoriali a livello spazio-temporale e causano allucinazioni e modificazioni intense delle percezioni cognitive ed emotive</a:t>
            </a:r>
            <a:endParaRPr lang="it-IT" dirty="0">
              <a:solidFill>
                <a:srgbClr val="FFFF00"/>
              </a:solidFill>
            </a:endParaRPr>
          </a:p>
        </p:txBody>
      </p:sp>
      <p:sp>
        <p:nvSpPr>
          <p:cNvPr id="13" name="Rettangolo 12"/>
          <p:cNvSpPr/>
          <p:nvPr/>
        </p:nvSpPr>
        <p:spPr>
          <a:xfrm>
            <a:off x="323528" y="2204864"/>
            <a:ext cx="8496944" cy="64807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rgbClr val="FFFF00"/>
                </a:solidFill>
              </a:rPr>
              <a:t>COCAINA</a:t>
            </a:r>
            <a:r>
              <a:rPr lang="it-IT" dirty="0" smtClean="0">
                <a:solidFill>
                  <a:srgbClr val="FFFF00"/>
                </a:solidFill>
              </a:rPr>
              <a:t>: Produce euforia, senso di benessere, capacità di resistere alla fatica, annulla il bisogno del sonno. Accelera il battito cardiaco, aumenta la pressione arteriosa</a:t>
            </a:r>
            <a:endParaRPr lang="it-IT" dirty="0">
              <a:solidFill>
                <a:srgbClr val="FFFF00"/>
              </a:solidFill>
            </a:endParaRPr>
          </a:p>
        </p:txBody>
      </p:sp>
      <p:sp>
        <p:nvSpPr>
          <p:cNvPr id="15" name="Rettangolo 14"/>
          <p:cNvSpPr/>
          <p:nvPr/>
        </p:nvSpPr>
        <p:spPr>
          <a:xfrm>
            <a:off x="323528" y="4581128"/>
            <a:ext cx="8496944" cy="64807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rgbClr val="FFFF00"/>
                </a:solidFill>
              </a:rPr>
              <a:t>AMFETAMINE: </a:t>
            </a:r>
            <a:r>
              <a:rPr lang="it-IT" dirty="0" smtClean="0">
                <a:solidFill>
                  <a:srgbClr val="FFFF00"/>
                </a:solidFill>
              </a:rPr>
              <a:t>Come la cocaina hanno effetti  stimolanti, permettono di resistere alle sensazioni di sonno e fatica </a:t>
            </a:r>
            <a:endParaRPr lang="it-IT" dirty="0">
              <a:solidFill>
                <a:srgbClr val="FFFF00"/>
              </a:solidFill>
            </a:endParaRPr>
          </a:p>
        </p:txBody>
      </p:sp>
      <p:sp>
        <p:nvSpPr>
          <p:cNvPr id="16" name="Rettangolo 15"/>
          <p:cNvSpPr/>
          <p:nvPr/>
        </p:nvSpPr>
        <p:spPr>
          <a:xfrm>
            <a:off x="323528" y="5373216"/>
            <a:ext cx="8496944" cy="64807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rgbClr val="FFFF00"/>
                </a:solidFill>
              </a:rPr>
              <a:t>DERIVATI DELL’OPPIO (eroina, morfina)</a:t>
            </a:r>
            <a:r>
              <a:rPr lang="it-IT" dirty="0" smtClean="0">
                <a:solidFill>
                  <a:srgbClr val="FFFF00"/>
                </a:solidFill>
              </a:rPr>
              <a:t>: Inducono un senso di calma e serenità interiore fino a provocare uno stato semiletargico e una grande difficoltà respiratoria</a:t>
            </a:r>
            <a:endParaRPr lang="it-IT"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1000"/>
                                        <p:tgtEl>
                                          <p:spTgt spid="15"/>
                                        </p:tgtEl>
                                      </p:cBhvr>
                                    </p:animEffect>
                                    <p:anim calcmode="lin" valueType="num">
                                      <p:cBhvr>
                                        <p:cTn id="43" dur="1000" fill="hold"/>
                                        <p:tgtEl>
                                          <p:spTgt spid="15"/>
                                        </p:tgtEl>
                                        <p:attrNameLst>
                                          <p:attrName>ppt_x</p:attrName>
                                        </p:attrNameLst>
                                      </p:cBhvr>
                                      <p:tavLst>
                                        <p:tav tm="0">
                                          <p:val>
                                            <p:strVal val="#ppt_x"/>
                                          </p:val>
                                        </p:tav>
                                        <p:tav tm="100000">
                                          <p:val>
                                            <p:strVal val="#ppt_x"/>
                                          </p:val>
                                        </p:tav>
                                      </p:tavLst>
                                    </p:anim>
                                    <p:anim calcmode="lin" valueType="num">
                                      <p:cBhvr>
                                        <p:cTn id="4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1000"/>
                                        <p:tgtEl>
                                          <p:spTgt spid="16"/>
                                        </p:tgtEl>
                                      </p:cBhvr>
                                    </p:animEffect>
                                    <p:anim calcmode="lin" valueType="num">
                                      <p:cBhvr>
                                        <p:cTn id="50" dur="1000" fill="hold"/>
                                        <p:tgtEl>
                                          <p:spTgt spid="16"/>
                                        </p:tgtEl>
                                        <p:attrNameLst>
                                          <p:attrName>ppt_x</p:attrName>
                                        </p:attrNameLst>
                                      </p:cBhvr>
                                      <p:tavLst>
                                        <p:tav tm="0">
                                          <p:val>
                                            <p:strVal val="#ppt_x"/>
                                          </p:val>
                                        </p:tav>
                                        <p:tav tm="100000">
                                          <p:val>
                                            <p:strVal val="#ppt_x"/>
                                          </p:val>
                                        </p:tav>
                                      </p:tavLst>
                                    </p:anim>
                                    <p:anim calcmode="lin" valueType="num">
                                      <p:cBhvr>
                                        <p:cTn id="5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10" grpId="0" animBg="1"/>
      <p:bldP spid="11" grpId="0" animBg="1"/>
      <p:bldP spid="13" grpId="0" animBg="1"/>
      <p:bldP spid="15" grpId="0" animBg="1"/>
      <p:bldP spid="1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I ragazzi più a rischio</a:t>
            </a:r>
            <a:endParaRPr lang="it-IT" sz="2400" b="1" dirty="0">
              <a:solidFill>
                <a:srgbClr val="0070C0"/>
              </a:solidFill>
            </a:endParaRPr>
          </a:p>
        </p:txBody>
      </p:sp>
      <p:sp>
        <p:nvSpPr>
          <p:cNvPr id="6" name="Segnaposto data 5"/>
          <p:cNvSpPr>
            <a:spLocks noGrp="1"/>
          </p:cNvSpPr>
          <p:nvPr>
            <p:ph type="dt" sz="half" idx="10"/>
          </p:nvPr>
        </p:nvSpPr>
        <p:spPr/>
        <p:txBody>
          <a:bodyPr/>
          <a:lstStyle/>
          <a:p>
            <a:fld id="{C8B79D7B-2DED-4081-BB56-E004180DCD48}"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24</a:t>
            </a:fld>
            <a:endParaRPr lang="it-IT" dirty="0"/>
          </a:p>
        </p:txBody>
      </p:sp>
      <p:pic>
        <p:nvPicPr>
          <p:cNvPr id="5122" name="Picture 2" descr="C:\Users\Master\Desktop\dr5.jpg"/>
          <p:cNvPicPr>
            <a:picLocks noChangeAspect="1" noChangeArrowheads="1"/>
          </p:cNvPicPr>
          <p:nvPr/>
        </p:nvPicPr>
        <p:blipFill>
          <a:blip r:embed="rId2" cstate="print"/>
          <a:srcRect/>
          <a:stretch>
            <a:fillRect/>
          </a:stretch>
        </p:blipFill>
        <p:spPr bwMode="auto">
          <a:xfrm>
            <a:off x="7660557" y="0"/>
            <a:ext cx="1483443" cy="987164"/>
          </a:xfrm>
          <a:prstGeom prst="rect">
            <a:avLst/>
          </a:prstGeom>
          <a:noFill/>
          <a:ln w="25400">
            <a:solidFill>
              <a:srgbClr val="FFFF00"/>
            </a:solidFill>
          </a:ln>
        </p:spPr>
      </p:pic>
      <p:pic>
        <p:nvPicPr>
          <p:cNvPr id="14" name="Picture 2" descr="C:\Users\Master\Desktop\dr5.jpg"/>
          <p:cNvPicPr>
            <a:picLocks noChangeAspect="1" noChangeArrowheads="1"/>
          </p:cNvPicPr>
          <p:nvPr/>
        </p:nvPicPr>
        <p:blipFill>
          <a:blip r:embed="rId2" cstate="print"/>
          <a:srcRect/>
          <a:stretch>
            <a:fillRect/>
          </a:stretch>
        </p:blipFill>
        <p:spPr bwMode="auto">
          <a:xfrm>
            <a:off x="0" y="0"/>
            <a:ext cx="1483443" cy="987164"/>
          </a:xfrm>
          <a:prstGeom prst="rect">
            <a:avLst/>
          </a:prstGeom>
          <a:noFill/>
          <a:ln w="25400">
            <a:solidFill>
              <a:srgbClr val="FFFF00"/>
            </a:solidFill>
          </a:ln>
        </p:spPr>
      </p:pic>
      <p:sp>
        <p:nvSpPr>
          <p:cNvPr id="8" name="Rettangolo 7"/>
          <p:cNvSpPr/>
          <p:nvPr/>
        </p:nvSpPr>
        <p:spPr>
          <a:xfrm>
            <a:off x="323528" y="1484784"/>
            <a:ext cx="3384376"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Tre categorie</a:t>
            </a:r>
            <a:r>
              <a:rPr lang="it-IT" dirty="0" smtClean="0">
                <a:solidFill>
                  <a:srgbClr val="FFFF00"/>
                </a:solidFill>
              </a:rPr>
              <a:t>: quelli che ne fanno uso in modo sporadico, quelli abituali nel fine settimana, e quelli che ne fanno un uso sistematico durante la settimana. </a:t>
            </a:r>
            <a:endParaRPr lang="it-IT" dirty="0">
              <a:solidFill>
                <a:srgbClr val="FFFF00"/>
              </a:solidFill>
            </a:endParaRPr>
          </a:p>
        </p:txBody>
      </p:sp>
      <p:sp>
        <p:nvSpPr>
          <p:cNvPr id="9" name="Rettangolo 8"/>
          <p:cNvSpPr/>
          <p:nvPr/>
        </p:nvSpPr>
        <p:spPr>
          <a:xfrm>
            <a:off x="323528" y="2996952"/>
            <a:ext cx="3384376" cy="158417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Sono questi  ultimi </a:t>
            </a:r>
            <a:r>
              <a:rPr lang="it-IT" dirty="0" smtClean="0">
                <a:solidFill>
                  <a:srgbClr val="FFFF00"/>
                </a:solidFill>
              </a:rPr>
              <a:t>i soggetti più a rischio, quelli che non riescono a fare a meno dell’esperienza psicotropa in una quotidianità </a:t>
            </a:r>
          </a:p>
          <a:p>
            <a:pPr algn="ctr"/>
            <a:r>
              <a:rPr lang="it-IT" dirty="0" smtClean="0">
                <a:solidFill>
                  <a:srgbClr val="FFFF00"/>
                </a:solidFill>
              </a:rPr>
              <a:t>che possa cancellare </a:t>
            </a:r>
          </a:p>
          <a:p>
            <a:pPr algn="ctr"/>
            <a:r>
              <a:rPr lang="it-IT" dirty="0" smtClean="0">
                <a:solidFill>
                  <a:srgbClr val="FFFF00"/>
                </a:solidFill>
              </a:rPr>
              <a:t>il dolore del disagio</a:t>
            </a:r>
            <a:endParaRPr lang="it-IT" dirty="0">
              <a:solidFill>
                <a:srgbClr val="FFFF00"/>
              </a:solidFill>
            </a:endParaRPr>
          </a:p>
        </p:txBody>
      </p:sp>
      <p:sp>
        <p:nvSpPr>
          <p:cNvPr id="10" name="Rettangolo 9"/>
          <p:cNvSpPr/>
          <p:nvPr/>
        </p:nvSpPr>
        <p:spPr>
          <a:xfrm>
            <a:off x="3995936" y="1484784"/>
            <a:ext cx="4968552" cy="108012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A questo si aggiunge </a:t>
            </a:r>
            <a:r>
              <a:rPr lang="it-IT" dirty="0" smtClean="0">
                <a:solidFill>
                  <a:srgbClr val="FFFF00"/>
                </a:solidFill>
              </a:rPr>
              <a:t>il rapporto che hanno con il denaro: più soldi un adolescente ha in tasca e con più probabilità verrà coinvolto nella sperimentazione delle droghe</a:t>
            </a:r>
            <a:endParaRPr lang="it-IT" dirty="0">
              <a:solidFill>
                <a:srgbClr val="FFFF00"/>
              </a:solidFill>
            </a:endParaRPr>
          </a:p>
        </p:txBody>
      </p:sp>
      <p:sp>
        <p:nvSpPr>
          <p:cNvPr id="11" name="Rettangolo 10"/>
          <p:cNvSpPr/>
          <p:nvPr/>
        </p:nvSpPr>
        <p:spPr>
          <a:xfrm>
            <a:off x="3995936" y="2708920"/>
            <a:ext cx="4968552" cy="108012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Educare ad un uso corretto </a:t>
            </a:r>
            <a:r>
              <a:rPr lang="it-IT" dirty="0" smtClean="0">
                <a:solidFill>
                  <a:srgbClr val="FFFF00"/>
                </a:solidFill>
              </a:rPr>
              <a:t>del denaro aiuta ad acquisire uno stile di vita sobrio ed essenziale ed anche a proteggere un ragazzo </a:t>
            </a:r>
          </a:p>
          <a:p>
            <a:pPr algn="ctr"/>
            <a:r>
              <a:rPr lang="it-IT" dirty="0" smtClean="0">
                <a:solidFill>
                  <a:srgbClr val="FFFF00"/>
                </a:solidFill>
              </a:rPr>
              <a:t>da tabacco, alcol, droga</a:t>
            </a:r>
            <a:endParaRPr lang="it-IT" dirty="0">
              <a:solidFill>
                <a:srgbClr val="FFFF00"/>
              </a:solidFill>
            </a:endParaRPr>
          </a:p>
        </p:txBody>
      </p:sp>
      <p:pic>
        <p:nvPicPr>
          <p:cNvPr id="3074" name="Picture 2" descr="C:\Users\Master\Desktop\Ultime foto\dr1.jpg"/>
          <p:cNvPicPr>
            <a:picLocks noChangeAspect="1" noChangeArrowheads="1"/>
          </p:cNvPicPr>
          <p:nvPr/>
        </p:nvPicPr>
        <p:blipFill>
          <a:blip r:embed="rId3" cstate="print"/>
          <a:srcRect/>
          <a:stretch>
            <a:fillRect/>
          </a:stretch>
        </p:blipFill>
        <p:spPr bwMode="auto">
          <a:xfrm>
            <a:off x="4572000" y="4005064"/>
            <a:ext cx="3672408" cy="2443820"/>
          </a:xfrm>
          <a:prstGeom prst="rect">
            <a:avLst/>
          </a:prstGeom>
          <a:noFill/>
          <a:ln w="25400">
            <a:solidFill>
              <a:srgbClr val="FFFF00"/>
            </a:solidFill>
          </a:ln>
        </p:spPr>
      </p:pic>
      <p:sp>
        <p:nvSpPr>
          <p:cNvPr id="13" name="Rettangolo 12"/>
          <p:cNvSpPr/>
          <p:nvPr/>
        </p:nvSpPr>
        <p:spPr>
          <a:xfrm>
            <a:off x="323528" y="4725144"/>
            <a:ext cx="3384376" cy="165618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Su questi ragazzi </a:t>
            </a:r>
            <a:r>
              <a:rPr lang="it-IT" dirty="0" smtClean="0">
                <a:solidFill>
                  <a:srgbClr val="FFFF00"/>
                </a:solidFill>
              </a:rPr>
              <a:t>pesano situazioni familiari problematiche, connotate da frequenti litigi e incomprensioni tra genitori </a:t>
            </a:r>
          </a:p>
          <a:p>
            <a:pPr algn="ctr"/>
            <a:r>
              <a:rPr lang="it-IT" dirty="0" smtClean="0">
                <a:solidFill>
                  <a:srgbClr val="FFFF00"/>
                </a:solidFill>
              </a:rPr>
              <a:t>e di separazioni </a:t>
            </a:r>
          </a:p>
          <a:p>
            <a:pPr algn="ctr"/>
            <a:r>
              <a:rPr lang="it-IT" dirty="0" smtClean="0">
                <a:solidFill>
                  <a:srgbClr val="FFFF00"/>
                </a:solidFill>
              </a:rPr>
              <a:t>di mamma e papà biologici</a:t>
            </a:r>
            <a:endParaRPr lang="it-IT"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wheel(4)">
                                      <p:cBhvr>
                                        <p:cTn id="14" dur="2000"/>
                                        <p:tgtEl>
                                          <p:spTgt spid="307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1000"/>
                                        <p:tgtEl>
                                          <p:spTgt spid="13"/>
                                        </p:tgtEl>
                                      </p:cBhvr>
                                    </p:animEffect>
                                    <p:anim calcmode="lin" valueType="num">
                                      <p:cBhvr>
                                        <p:cTn id="34" dur="1000" fill="hold"/>
                                        <p:tgtEl>
                                          <p:spTgt spid="13"/>
                                        </p:tgtEl>
                                        <p:attrNameLst>
                                          <p:attrName>ppt_x</p:attrName>
                                        </p:attrNameLst>
                                      </p:cBhvr>
                                      <p:tavLst>
                                        <p:tav tm="0">
                                          <p:val>
                                            <p:strVal val="#ppt_x"/>
                                          </p:val>
                                        </p:tav>
                                        <p:tav tm="100000">
                                          <p:val>
                                            <p:strVal val="#ppt_x"/>
                                          </p:val>
                                        </p:tav>
                                      </p:tavLst>
                                    </p:anim>
                                    <p:anim calcmode="lin" valueType="num">
                                      <p:cBhvr>
                                        <p:cTn id="3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0" grpId="0" animBg="1"/>
      <p:bldP spid="11" grpId="0" animBg="1"/>
      <p:bldP spid="1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Cosa deve fare un genitore</a:t>
            </a:r>
            <a:endParaRPr lang="it-IT" sz="2400" b="1" dirty="0">
              <a:solidFill>
                <a:srgbClr val="0070C0"/>
              </a:solidFill>
            </a:endParaRPr>
          </a:p>
        </p:txBody>
      </p:sp>
      <p:sp>
        <p:nvSpPr>
          <p:cNvPr id="6" name="Segnaposto data 5"/>
          <p:cNvSpPr>
            <a:spLocks noGrp="1"/>
          </p:cNvSpPr>
          <p:nvPr>
            <p:ph type="dt" sz="half" idx="10"/>
          </p:nvPr>
        </p:nvSpPr>
        <p:spPr/>
        <p:txBody>
          <a:bodyPr/>
          <a:lstStyle/>
          <a:p>
            <a:fld id="{14B59365-8F0E-4D22-B241-C43B474A3473}"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25</a:t>
            </a:fld>
            <a:endParaRPr lang="it-IT" dirty="0"/>
          </a:p>
        </p:txBody>
      </p:sp>
      <p:pic>
        <p:nvPicPr>
          <p:cNvPr id="5122" name="Picture 2" descr="C:\Users\Master\Desktop\dr5.jpg"/>
          <p:cNvPicPr>
            <a:picLocks noChangeAspect="1" noChangeArrowheads="1"/>
          </p:cNvPicPr>
          <p:nvPr/>
        </p:nvPicPr>
        <p:blipFill>
          <a:blip r:embed="rId2" cstate="print"/>
          <a:srcRect/>
          <a:stretch>
            <a:fillRect/>
          </a:stretch>
        </p:blipFill>
        <p:spPr bwMode="auto">
          <a:xfrm>
            <a:off x="7660557" y="0"/>
            <a:ext cx="1483443" cy="987164"/>
          </a:xfrm>
          <a:prstGeom prst="rect">
            <a:avLst/>
          </a:prstGeom>
          <a:noFill/>
          <a:ln w="25400">
            <a:solidFill>
              <a:srgbClr val="FFFF00"/>
            </a:solidFill>
          </a:ln>
        </p:spPr>
      </p:pic>
      <p:pic>
        <p:nvPicPr>
          <p:cNvPr id="14" name="Picture 2" descr="C:\Users\Master\Desktop\dr5.jpg"/>
          <p:cNvPicPr>
            <a:picLocks noChangeAspect="1" noChangeArrowheads="1"/>
          </p:cNvPicPr>
          <p:nvPr/>
        </p:nvPicPr>
        <p:blipFill>
          <a:blip r:embed="rId2" cstate="print"/>
          <a:srcRect/>
          <a:stretch>
            <a:fillRect/>
          </a:stretch>
        </p:blipFill>
        <p:spPr bwMode="auto">
          <a:xfrm>
            <a:off x="0" y="0"/>
            <a:ext cx="1483443" cy="987164"/>
          </a:xfrm>
          <a:prstGeom prst="rect">
            <a:avLst/>
          </a:prstGeom>
          <a:noFill/>
          <a:ln w="25400">
            <a:solidFill>
              <a:srgbClr val="FFFF00"/>
            </a:solidFill>
          </a:ln>
        </p:spPr>
      </p:pic>
      <p:sp>
        <p:nvSpPr>
          <p:cNvPr id="8" name="Rettangolo 7"/>
          <p:cNvSpPr/>
          <p:nvPr/>
        </p:nvSpPr>
        <p:spPr>
          <a:xfrm>
            <a:off x="323528" y="1484784"/>
            <a:ext cx="8496944" cy="57606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rgbClr val="FFFF00"/>
                </a:solidFill>
              </a:rPr>
              <a:t>Testimoniare a parole, ma soprattutto con l’esempio</a:t>
            </a:r>
            <a:r>
              <a:rPr lang="it-IT" dirty="0" smtClean="0">
                <a:solidFill>
                  <a:srgbClr val="FFFF00"/>
                </a:solidFill>
              </a:rPr>
              <a:t>, che non c’è bisogno di ricorrere all’aiuto di sostanze chimiche per dare senso alla vita e affrontare i momenti di difficoltà</a:t>
            </a:r>
            <a:endParaRPr lang="it-IT" dirty="0">
              <a:solidFill>
                <a:srgbClr val="FFFF00"/>
              </a:solidFill>
            </a:endParaRPr>
          </a:p>
        </p:txBody>
      </p:sp>
      <p:sp>
        <p:nvSpPr>
          <p:cNvPr id="13" name="Rettangolo 12"/>
          <p:cNvSpPr/>
          <p:nvPr/>
        </p:nvSpPr>
        <p:spPr>
          <a:xfrm>
            <a:off x="323528" y="2204864"/>
            <a:ext cx="8496944" cy="57606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rgbClr val="FFFF00"/>
                </a:solidFill>
              </a:rPr>
              <a:t>Riconoscete in tempi precoci i segnali di rischio </a:t>
            </a:r>
            <a:r>
              <a:rPr lang="it-IT" dirty="0" smtClean="0">
                <a:solidFill>
                  <a:srgbClr val="FFFF00"/>
                </a:solidFill>
              </a:rPr>
              <a:t>che un figlio invia e non sottovalutateli mai</a:t>
            </a:r>
            <a:endParaRPr lang="it-IT" dirty="0">
              <a:solidFill>
                <a:srgbClr val="FFFF00"/>
              </a:solidFill>
            </a:endParaRPr>
          </a:p>
        </p:txBody>
      </p:sp>
      <p:sp>
        <p:nvSpPr>
          <p:cNvPr id="15" name="Rettangolo 14"/>
          <p:cNvSpPr/>
          <p:nvPr/>
        </p:nvSpPr>
        <p:spPr>
          <a:xfrm>
            <a:off x="323528" y="2924944"/>
            <a:ext cx="8496944" cy="36004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rgbClr val="FFFF00"/>
                </a:solidFill>
              </a:rPr>
              <a:t>Fate molta attenzione</a:t>
            </a:r>
            <a:r>
              <a:rPr lang="it-IT" dirty="0" smtClean="0">
                <a:solidFill>
                  <a:srgbClr val="FFFF00"/>
                </a:solidFill>
              </a:rPr>
              <a:t> al modo in cui un figlio utilizza il denaro che ha a disposizione</a:t>
            </a:r>
            <a:endParaRPr lang="it-IT" dirty="0">
              <a:solidFill>
                <a:srgbClr val="FFFF00"/>
              </a:solidFill>
            </a:endParaRPr>
          </a:p>
        </p:txBody>
      </p:sp>
      <p:sp>
        <p:nvSpPr>
          <p:cNvPr id="16" name="Rettangolo 15"/>
          <p:cNvSpPr/>
          <p:nvPr/>
        </p:nvSpPr>
        <p:spPr>
          <a:xfrm>
            <a:off x="323528" y="3429000"/>
            <a:ext cx="8496944" cy="36004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rgbClr val="FFFF00"/>
                </a:solidFill>
              </a:rPr>
              <a:t>Non vivete come un fallimento </a:t>
            </a:r>
            <a:r>
              <a:rPr lang="it-IT" dirty="0" smtClean="0">
                <a:solidFill>
                  <a:srgbClr val="FFFF00"/>
                </a:solidFill>
              </a:rPr>
              <a:t>l’eventuale richiesta di aiuto a operatori del settore</a:t>
            </a:r>
            <a:endParaRPr lang="it-IT" dirty="0">
              <a:solidFill>
                <a:srgbClr val="FFFF00"/>
              </a:solidFill>
            </a:endParaRPr>
          </a:p>
        </p:txBody>
      </p:sp>
      <p:sp>
        <p:nvSpPr>
          <p:cNvPr id="17" name="Rettangolo 16"/>
          <p:cNvSpPr/>
          <p:nvPr/>
        </p:nvSpPr>
        <p:spPr>
          <a:xfrm>
            <a:off x="323528" y="3933056"/>
            <a:ext cx="8496944" cy="792088"/>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rgbClr val="FFFF00"/>
                </a:solidFill>
              </a:rPr>
              <a:t>Quando scoprite </a:t>
            </a:r>
            <a:r>
              <a:rPr lang="it-IT" dirty="0" smtClean="0">
                <a:solidFill>
                  <a:srgbClr val="FFFF00"/>
                </a:solidFill>
              </a:rPr>
              <a:t>che un figlio utilizza sostanze illegali, non diventate complici delle sue motivazioni, che saranno probabilmente di natura normalizzante, cercando di dimostrare che ciò che è successo non è pericoloso</a:t>
            </a:r>
            <a:endParaRPr lang="it-IT" dirty="0">
              <a:solidFill>
                <a:srgbClr val="FFFF00"/>
              </a:solidFill>
            </a:endParaRPr>
          </a:p>
        </p:txBody>
      </p:sp>
      <p:pic>
        <p:nvPicPr>
          <p:cNvPr id="4098" name="Picture 2" descr="C:\Users\Master\Desktop\Ultime foto\ge.jpg"/>
          <p:cNvPicPr>
            <a:picLocks noChangeAspect="1" noChangeArrowheads="1"/>
          </p:cNvPicPr>
          <p:nvPr/>
        </p:nvPicPr>
        <p:blipFill>
          <a:blip r:embed="rId3" cstate="print"/>
          <a:srcRect/>
          <a:stretch>
            <a:fillRect/>
          </a:stretch>
        </p:blipFill>
        <p:spPr bwMode="auto">
          <a:xfrm>
            <a:off x="3131840" y="4869160"/>
            <a:ext cx="2828925" cy="1619250"/>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heel(4)">
                                      <p:cBhvr>
                                        <p:cTn id="14" dur="2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1000"/>
                                        <p:tgtEl>
                                          <p:spTgt spid="16"/>
                                        </p:tgtEl>
                                      </p:cBhvr>
                                    </p:animEffect>
                                    <p:anim calcmode="lin" valueType="num">
                                      <p:cBhvr>
                                        <p:cTn id="41" dur="1000" fill="hold"/>
                                        <p:tgtEl>
                                          <p:spTgt spid="16"/>
                                        </p:tgtEl>
                                        <p:attrNameLst>
                                          <p:attrName>ppt_x</p:attrName>
                                        </p:attrNameLst>
                                      </p:cBhvr>
                                      <p:tavLst>
                                        <p:tav tm="0">
                                          <p:val>
                                            <p:strVal val="#ppt_x"/>
                                          </p:val>
                                        </p:tav>
                                        <p:tav tm="100000">
                                          <p:val>
                                            <p:strVal val="#ppt_x"/>
                                          </p:val>
                                        </p:tav>
                                      </p:tavLst>
                                    </p:anim>
                                    <p:anim calcmode="lin" valueType="num">
                                      <p:cBhvr>
                                        <p:cTn id="4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1000"/>
                                        <p:tgtEl>
                                          <p:spTgt spid="17"/>
                                        </p:tgtEl>
                                      </p:cBhvr>
                                    </p:animEffect>
                                    <p:anim calcmode="lin" valueType="num">
                                      <p:cBhvr>
                                        <p:cTn id="48" dur="1000" fill="hold"/>
                                        <p:tgtEl>
                                          <p:spTgt spid="17"/>
                                        </p:tgtEl>
                                        <p:attrNameLst>
                                          <p:attrName>ppt_x</p:attrName>
                                        </p:attrNameLst>
                                      </p:cBhvr>
                                      <p:tavLst>
                                        <p:tav tm="0">
                                          <p:val>
                                            <p:strVal val="#ppt_x"/>
                                          </p:val>
                                        </p:tav>
                                        <p:tav tm="100000">
                                          <p:val>
                                            <p:strVal val="#ppt_x"/>
                                          </p:val>
                                        </p:tav>
                                      </p:tavLst>
                                    </p:anim>
                                    <p:anim calcmode="lin" valueType="num">
                                      <p:cBhvr>
                                        <p:cTn id="4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13" grpId="0" animBg="1"/>
      <p:bldP spid="15" grpId="0" animBg="1"/>
      <p:bldP spid="16" grpId="0" animBg="1"/>
      <p:bldP spid="1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0" y="980728"/>
            <a:ext cx="9144000" cy="792088"/>
          </a:xfrm>
        </p:spPr>
        <p:txBody>
          <a:bodyPr>
            <a:noAutofit/>
          </a:bodyPr>
          <a:lstStyle/>
          <a:p>
            <a:r>
              <a:rPr lang="it-IT" sz="2400" b="1" dirty="0" smtClean="0">
                <a:solidFill>
                  <a:srgbClr val="0070C0"/>
                </a:solidFill>
              </a:rPr>
              <a:t>Quando computer, videogiochi, cellulari diventano una gabbia</a:t>
            </a:r>
            <a:endParaRPr lang="it-IT" sz="2400" b="1" dirty="0">
              <a:solidFill>
                <a:srgbClr val="0070C0"/>
              </a:solidFill>
            </a:endParaRPr>
          </a:p>
        </p:txBody>
      </p:sp>
      <p:sp>
        <p:nvSpPr>
          <p:cNvPr id="6" name="Segnaposto data 5"/>
          <p:cNvSpPr>
            <a:spLocks noGrp="1"/>
          </p:cNvSpPr>
          <p:nvPr>
            <p:ph type="dt" sz="half" idx="10"/>
          </p:nvPr>
        </p:nvSpPr>
        <p:spPr/>
        <p:txBody>
          <a:bodyPr/>
          <a:lstStyle/>
          <a:p>
            <a:fld id="{53765B4D-AA38-49E9-AAD6-4A81F280D61D}"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26</a:t>
            </a:fld>
            <a:endParaRPr lang="it-IT" dirty="0"/>
          </a:p>
        </p:txBody>
      </p:sp>
      <p:sp>
        <p:nvSpPr>
          <p:cNvPr id="9" name="Freccia a destra 8"/>
          <p:cNvSpPr/>
          <p:nvPr/>
        </p:nvSpPr>
        <p:spPr>
          <a:xfrm>
            <a:off x="467544" y="1556792"/>
            <a:ext cx="496855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Si può essere dipendenti  dalla tecnologia?</a:t>
            </a:r>
            <a:endParaRPr lang="it-IT" sz="2000" b="1" dirty="0">
              <a:solidFill>
                <a:srgbClr val="FFFF00"/>
              </a:solidFill>
            </a:endParaRPr>
          </a:p>
        </p:txBody>
      </p:sp>
      <p:sp>
        <p:nvSpPr>
          <p:cNvPr id="10" name="Freccia a destra 9"/>
          <p:cNvSpPr/>
          <p:nvPr/>
        </p:nvSpPr>
        <p:spPr>
          <a:xfrm>
            <a:off x="467544" y="3573016"/>
            <a:ext cx="496855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Contenuti da maneggiare con cura</a:t>
            </a:r>
            <a:endParaRPr lang="it-IT" sz="2000" b="1" dirty="0">
              <a:solidFill>
                <a:srgbClr val="FFFF00"/>
              </a:solidFill>
            </a:endParaRPr>
          </a:p>
        </p:txBody>
      </p:sp>
      <p:sp>
        <p:nvSpPr>
          <p:cNvPr id="11" name="Freccia a destra 10"/>
          <p:cNvSpPr/>
          <p:nvPr/>
        </p:nvSpPr>
        <p:spPr>
          <a:xfrm>
            <a:off x="467544" y="2564904"/>
            <a:ext cx="496855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Come riconoscerla?</a:t>
            </a:r>
            <a:endParaRPr lang="it-IT" sz="2000" b="1" dirty="0">
              <a:solidFill>
                <a:srgbClr val="FFFF00"/>
              </a:solidFill>
            </a:endParaRPr>
          </a:p>
        </p:txBody>
      </p:sp>
      <p:sp>
        <p:nvSpPr>
          <p:cNvPr id="12" name="Freccia a destra 11"/>
          <p:cNvSpPr/>
          <p:nvPr/>
        </p:nvSpPr>
        <p:spPr>
          <a:xfrm>
            <a:off x="467544" y="4581128"/>
            <a:ext cx="496855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Dispendio di tempo</a:t>
            </a:r>
            <a:endParaRPr lang="it-IT" sz="2000" b="1" dirty="0">
              <a:solidFill>
                <a:srgbClr val="FFFF00"/>
              </a:solidFill>
            </a:endParaRPr>
          </a:p>
        </p:txBody>
      </p:sp>
      <p:sp>
        <p:nvSpPr>
          <p:cNvPr id="13" name="Freccia a destra 12"/>
          <p:cNvSpPr/>
          <p:nvPr/>
        </p:nvSpPr>
        <p:spPr>
          <a:xfrm>
            <a:off x="467544" y="5589240"/>
            <a:ext cx="496855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Pornografia</a:t>
            </a:r>
            <a:endParaRPr lang="it-IT" sz="2000" b="1" dirty="0">
              <a:solidFill>
                <a:srgbClr val="FFFF00"/>
              </a:solidFill>
            </a:endParaRPr>
          </a:p>
        </p:txBody>
      </p:sp>
      <p:pic>
        <p:nvPicPr>
          <p:cNvPr id="6146" name="Picture 2" descr="C:\Users\Master\Desktop\Raccolta foto\foto PPT\7c.jpg"/>
          <p:cNvPicPr>
            <a:picLocks noChangeAspect="1" noChangeArrowheads="1"/>
          </p:cNvPicPr>
          <p:nvPr/>
        </p:nvPicPr>
        <p:blipFill>
          <a:blip r:embed="rId2" cstate="print"/>
          <a:srcRect/>
          <a:stretch>
            <a:fillRect/>
          </a:stretch>
        </p:blipFill>
        <p:spPr bwMode="auto">
          <a:xfrm>
            <a:off x="5508104" y="3068960"/>
            <a:ext cx="3437943" cy="1875023"/>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Effect transition="in" filter="wheel(4)">
                                      <p:cBhvr>
                                        <p:cTn id="14" dur="2000"/>
                                        <p:tgtEl>
                                          <p:spTgt spid="6146"/>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9"/>
                                        </p:tgtEl>
                                        <p:attrNameLst>
                                          <p:attrName>ppt_y</p:attrName>
                                        </p:attrNameLst>
                                      </p:cBhvr>
                                      <p:tavLst>
                                        <p:tav tm="0">
                                          <p:val>
                                            <p:strVal val="#ppt_y"/>
                                          </p:val>
                                        </p:tav>
                                        <p:tav tm="100000">
                                          <p:val>
                                            <p:strVal val="#ppt_y"/>
                                          </p:val>
                                        </p:tav>
                                      </p:tavLst>
                                    </p:anim>
                                    <p:anim calcmode="lin" valueType="num">
                                      <p:cBhvr>
                                        <p:cTn id="21"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41" presetClass="entr" presetSubtype="0" fill="hold" grpId="0" nodeType="clickEffect">
                                  <p:stCondLst>
                                    <p:cond delay="0"/>
                                  </p:stCondLst>
                                  <p:iterate type="lt">
                                    <p:tmPct val="10000"/>
                                  </p:iterate>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11"/>
                                        </p:tgtEl>
                                        <p:attrNameLst>
                                          <p:attrName>ppt_y</p:attrName>
                                        </p:attrNameLst>
                                      </p:cBhvr>
                                      <p:tavLst>
                                        <p:tav tm="0">
                                          <p:val>
                                            <p:strVal val="#ppt_y"/>
                                          </p:val>
                                        </p:tav>
                                        <p:tav tm="100000">
                                          <p:val>
                                            <p:strVal val="#ppt_y"/>
                                          </p:val>
                                        </p:tav>
                                      </p:tavLst>
                                    </p:anim>
                                    <p:anim calcmode="lin" valueType="num">
                                      <p:cBhvr>
                                        <p:cTn id="30"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41" presetClass="entr" presetSubtype="0" fill="hold" grpId="0" nodeType="clickEffect">
                                  <p:stCondLst>
                                    <p:cond delay="0"/>
                                  </p:stCondLst>
                                  <p:iterate type="lt">
                                    <p:tmPct val="10000"/>
                                  </p:iterate>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10"/>
                                        </p:tgtEl>
                                        <p:attrNameLst>
                                          <p:attrName>ppt_y</p:attrName>
                                        </p:attrNameLst>
                                      </p:cBhvr>
                                      <p:tavLst>
                                        <p:tav tm="0">
                                          <p:val>
                                            <p:strVal val="#ppt_y"/>
                                          </p:val>
                                        </p:tav>
                                        <p:tav tm="100000">
                                          <p:val>
                                            <p:strVal val="#ppt_y"/>
                                          </p:val>
                                        </p:tav>
                                      </p:tavLst>
                                    </p:anim>
                                    <p:anim calcmode="lin" valueType="num">
                                      <p:cBhvr>
                                        <p:cTn id="3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41" presetClass="entr" presetSubtype="0" fill="hold" grpId="0" nodeType="clickEffect">
                                  <p:stCondLst>
                                    <p:cond delay="0"/>
                                  </p:stCondLst>
                                  <p:iterate type="lt">
                                    <p:tmPct val="10000"/>
                                  </p:iterate>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47" dur="500" fill="hold"/>
                                        <p:tgtEl>
                                          <p:spTgt spid="12"/>
                                        </p:tgtEl>
                                        <p:attrNameLst>
                                          <p:attrName>ppt_y</p:attrName>
                                        </p:attrNameLst>
                                      </p:cBhvr>
                                      <p:tavLst>
                                        <p:tav tm="0">
                                          <p:val>
                                            <p:strVal val="#ppt_y"/>
                                          </p:val>
                                        </p:tav>
                                        <p:tav tm="100000">
                                          <p:val>
                                            <p:strVal val="#ppt_y"/>
                                          </p:val>
                                        </p:tav>
                                      </p:tavLst>
                                    </p:anim>
                                    <p:anim calcmode="lin" valueType="num">
                                      <p:cBhvr>
                                        <p:cTn id="48"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49"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50" dur="500" tmFilter="0,0; .5, 1; 1, 1"/>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41" presetClass="entr" presetSubtype="0" fill="hold" grpId="0" nodeType="clickEffect">
                                  <p:stCondLst>
                                    <p:cond delay="0"/>
                                  </p:stCondLst>
                                  <p:iterate type="lt">
                                    <p:tmPct val="10000"/>
                                  </p:iterate>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13"/>
                                        </p:tgtEl>
                                        <p:attrNameLst>
                                          <p:attrName>ppt_y</p:attrName>
                                        </p:attrNameLst>
                                      </p:cBhvr>
                                      <p:tavLst>
                                        <p:tav tm="0">
                                          <p:val>
                                            <p:strVal val="#ppt_y"/>
                                          </p:val>
                                        </p:tav>
                                        <p:tav tm="100000">
                                          <p:val>
                                            <p:strVal val="#ppt_y"/>
                                          </p:val>
                                        </p:tav>
                                      </p:tavLst>
                                    </p:anim>
                                    <p:anim calcmode="lin" valueType="num">
                                      <p:cBhvr>
                                        <p:cTn id="57"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P spid="10" grpId="0" animBg="1"/>
      <p:bldP spid="11" grpId="0" animBg="1"/>
      <p:bldP spid="12" grpId="0" animBg="1"/>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0" y="980728"/>
            <a:ext cx="9144000" cy="792088"/>
          </a:xfrm>
        </p:spPr>
        <p:txBody>
          <a:bodyPr>
            <a:noAutofit/>
          </a:bodyPr>
          <a:lstStyle/>
          <a:p>
            <a:r>
              <a:rPr lang="it-IT" sz="2400" b="1" dirty="0" smtClean="0">
                <a:solidFill>
                  <a:srgbClr val="0070C0"/>
                </a:solidFill>
              </a:rPr>
              <a:t>Si può essere dipendenti  dalla tecnologia?</a:t>
            </a:r>
            <a:endParaRPr lang="it-IT" sz="2400" b="1" dirty="0">
              <a:solidFill>
                <a:srgbClr val="0070C0"/>
              </a:solidFill>
            </a:endParaRPr>
          </a:p>
        </p:txBody>
      </p:sp>
      <p:sp>
        <p:nvSpPr>
          <p:cNvPr id="6" name="Segnaposto data 5"/>
          <p:cNvSpPr>
            <a:spLocks noGrp="1"/>
          </p:cNvSpPr>
          <p:nvPr>
            <p:ph type="dt" sz="half" idx="10"/>
          </p:nvPr>
        </p:nvSpPr>
        <p:spPr/>
        <p:txBody>
          <a:bodyPr/>
          <a:lstStyle/>
          <a:p>
            <a:fld id="{B850AFA1-0593-4D1B-A02B-E8F7C8B5C2C6}"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27</a:t>
            </a:fld>
            <a:endParaRPr lang="it-IT" dirty="0"/>
          </a:p>
        </p:txBody>
      </p:sp>
      <p:pic>
        <p:nvPicPr>
          <p:cNvPr id="6146" name="Picture 2" descr="C:\Users\Master\Desktop\Raccolta foto\foto PPT\7c.jpg"/>
          <p:cNvPicPr>
            <a:picLocks noChangeAspect="1" noChangeArrowheads="1"/>
          </p:cNvPicPr>
          <p:nvPr/>
        </p:nvPicPr>
        <p:blipFill>
          <a:blip r:embed="rId2" cstate="print"/>
          <a:srcRect/>
          <a:stretch>
            <a:fillRect/>
          </a:stretch>
        </p:blipFill>
        <p:spPr bwMode="auto">
          <a:xfrm>
            <a:off x="7125581" y="0"/>
            <a:ext cx="2018419" cy="1078243"/>
          </a:xfrm>
          <a:prstGeom prst="rect">
            <a:avLst/>
          </a:prstGeom>
          <a:noFill/>
          <a:ln w="25400">
            <a:solidFill>
              <a:srgbClr val="FFFF00"/>
            </a:solidFill>
          </a:ln>
        </p:spPr>
      </p:pic>
      <p:pic>
        <p:nvPicPr>
          <p:cNvPr id="14" name="Picture 2" descr="C:\Users\Master\Desktop\Raccolta foto\foto PPT\7c.jpg"/>
          <p:cNvPicPr>
            <a:picLocks noChangeAspect="1" noChangeArrowheads="1"/>
          </p:cNvPicPr>
          <p:nvPr/>
        </p:nvPicPr>
        <p:blipFill>
          <a:blip r:embed="rId2" cstate="print"/>
          <a:srcRect/>
          <a:stretch>
            <a:fillRect/>
          </a:stretch>
        </p:blipFill>
        <p:spPr bwMode="auto">
          <a:xfrm>
            <a:off x="0" y="0"/>
            <a:ext cx="2018419" cy="1078243"/>
          </a:xfrm>
          <a:prstGeom prst="rect">
            <a:avLst/>
          </a:prstGeom>
          <a:noFill/>
          <a:ln w="25400">
            <a:solidFill>
              <a:srgbClr val="FFFF00"/>
            </a:solidFill>
          </a:ln>
        </p:spPr>
      </p:pic>
      <p:sp>
        <p:nvSpPr>
          <p:cNvPr id="8" name="Rettangolo 7"/>
          <p:cNvSpPr/>
          <p:nvPr/>
        </p:nvSpPr>
        <p:spPr>
          <a:xfrm>
            <a:off x="251520" y="1628800"/>
            <a:ext cx="3528392" cy="216024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Madri e padri </a:t>
            </a:r>
            <a:r>
              <a:rPr lang="it-IT" dirty="0" smtClean="0">
                <a:solidFill>
                  <a:srgbClr val="FFFF00"/>
                </a:solidFill>
              </a:rPr>
              <a:t>ogni giorno dovranno combattere per rieducare un figlio preadolescente a un uso non compulsivo del suo telefono cellulare o convincere i loro figli maschi a staccarsi dall’amata console dei videogiochi</a:t>
            </a:r>
            <a:endParaRPr lang="it-IT" dirty="0">
              <a:solidFill>
                <a:srgbClr val="FFFF00"/>
              </a:solidFill>
            </a:endParaRPr>
          </a:p>
        </p:txBody>
      </p:sp>
      <p:sp>
        <p:nvSpPr>
          <p:cNvPr id="9" name="Rettangolo 8"/>
          <p:cNvSpPr/>
          <p:nvPr/>
        </p:nvSpPr>
        <p:spPr>
          <a:xfrm>
            <a:off x="251520" y="3933056"/>
            <a:ext cx="3528392" cy="237626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 a digitalizzazione </a:t>
            </a:r>
            <a:r>
              <a:rPr lang="it-IT" dirty="0" smtClean="0">
                <a:solidFill>
                  <a:srgbClr val="FFFF00"/>
                </a:solidFill>
              </a:rPr>
              <a:t>della nostra vita e la crescita esponenziale di strumenti tecnologici permettono una connessione continua con il mondo esterno, con persone vicine e lontane, con amici </a:t>
            </a:r>
          </a:p>
          <a:p>
            <a:pPr algn="ctr"/>
            <a:r>
              <a:rPr lang="it-IT" dirty="0" smtClean="0">
                <a:solidFill>
                  <a:srgbClr val="FFFF00"/>
                </a:solidFill>
              </a:rPr>
              <a:t>ma anche con sconosciuti</a:t>
            </a:r>
            <a:endParaRPr lang="it-IT" dirty="0">
              <a:solidFill>
                <a:srgbClr val="FFFF00"/>
              </a:solidFill>
            </a:endParaRPr>
          </a:p>
        </p:txBody>
      </p:sp>
      <p:sp>
        <p:nvSpPr>
          <p:cNvPr id="10" name="Rettangolo 9"/>
          <p:cNvSpPr/>
          <p:nvPr/>
        </p:nvSpPr>
        <p:spPr>
          <a:xfrm>
            <a:off x="4139952" y="1628800"/>
            <a:ext cx="4752528" cy="216024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Si può diventare dipendenti </a:t>
            </a:r>
            <a:r>
              <a:rPr lang="it-IT" dirty="0" smtClean="0">
                <a:solidFill>
                  <a:srgbClr val="FFFF00"/>
                </a:solidFill>
              </a:rPr>
              <a:t>di qualcosa che non è tangibile come una sostanza psicotropa, qualcosa che quindi non ha un effetto specifico sul metabolismo biochimico. Come si fa a capire quando l’uso che un figlio fa della tecnologia è adeguato ai suoi bisogni di crescita o, al contrario, rischia di compromettere</a:t>
            </a:r>
          </a:p>
          <a:p>
            <a:pPr algn="ctr"/>
            <a:r>
              <a:rPr lang="it-IT" dirty="0" smtClean="0">
                <a:solidFill>
                  <a:srgbClr val="FFFF00"/>
                </a:solidFill>
              </a:rPr>
              <a:t> il percorso evolutivo?</a:t>
            </a:r>
            <a:endParaRPr lang="it-IT" dirty="0">
              <a:solidFill>
                <a:srgbClr val="FFFF00"/>
              </a:solidFill>
            </a:endParaRPr>
          </a:p>
        </p:txBody>
      </p:sp>
      <p:pic>
        <p:nvPicPr>
          <p:cNvPr id="1026" name="Picture 2" descr="C:\Users\Master\Desktop\Ultime foto\pc6.jpg"/>
          <p:cNvPicPr>
            <a:picLocks noChangeAspect="1" noChangeArrowheads="1"/>
          </p:cNvPicPr>
          <p:nvPr/>
        </p:nvPicPr>
        <p:blipFill>
          <a:blip r:embed="rId3" cstate="print"/>
          <a:srcRect/>
          <a:stretch>
            <a:fillRect/>
          </a:stretch>
        </p:blipFill>
        <p:spPr bwMode="auto">
          <a:xfrm>
            <a:off x="4139953" y="3933056"/>
            <a:ext cx="4752528" cy="2373978"/>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wheel(4)">
                                      <p:cBhvr>
                                        <p:cTn id="14" dur="2000"/>
                                        <p:tgtEl>
                                          <p:spTgt spid="102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0" y="980728"/>
            <a:ext cx="9144000" cy="792088"/>
          </a:xfrm>
        </p:spPr>
        <p:txBody>
          <a:bodyPr>
            <a:noAutofit/>
          </a:bodyPr>
          <a:lstStyle/>
          <a:p>
            <a:r>
              <a:rPr lang="it-IT" sz="2400" b="1" dirty="0" smtClean="0">
                <a:solidFill>
                  <a:srgbClr val="0070C0"/>
                </a:solidFill>
              </a:rPr>
              <a:t>Dipendenza da tecnologia, come riconoscerla?</a:t>
            </a:r>
            <a:endParaRPr lang="it-IT" sz="2400" b="1" dirty="0">
              <a:solidFill>
                <a:srgbClr val="0070C0"/>
              </a:solidFill>
            </a:endParaRPr>
          </a:p>
        </p:txBody>
      </p:sp>
      <p:sp>
        <p:nvSpPr>
          <p:cNvPr id="6" name="Segnaposto data 5"/>
          <p:cNvSpPr>
            <a:spLocks noGrp="1"/>
          </p:cNvSpPr>
          <p:nvPr>
            <p:ph type="dt" sz="half" idx="10"/>
          </p:nvPr>
        </p:nvSpPr>
        <p:spPr/>
        <p:txBody>
          <a:bodyPr/>
          <a:lstStyle/>
          <a:p>
            <a:fld id="{15E00FF3-28E4-4B3A-924B-84702B25F4DA}"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28</a:t>
            </a:fld>
            <a:endParaRPr lang="it-IT" dirty="0"/>
          </a:p>
        </p:txBody>
      </p:sp>
      <p:pic>
        <p:nvPicPr>
          <p:cNvPr id="6146" name="Picture 2" descr="C:\Users\Master\Desktop\Raccolta foto\foto PPT\7c.jpg"/>
          <p:cNvPicPr>
            <a:picLocks noChangeAspect="1" noChangeArrowheads="1"/>
          </p:cNvPicPr>
          <p:nvPr/>
        </p:nvPicPr>
        <p:blipFill>
          <a:blip r:embed="rId2" cstate="print"/>
          <a:srcRect/>
          <a:stretch>
            <a:fillRect/>
          </a:stretch>
        </p:blipFill>
        <p:spPr bwMode="auto">
          <a:xfrm>
            <a:off x="7125581" y="0"/>
            <a:ext cx="2018419" cy="1078243"/>
          </a:xfrm>
          <a:prstGeom prst="rect">
            <a:avLst/>
          </a:prstGeom>
          <a:noFill/>
          <a:ln w="25400">
            <a:solidFill>
              <a:srgbClr val="FFFF00"/>
            </a:solidFill>
          </a:ln>
        </p:spPr>
      </p:pic>
      <p:pic>
        <p:nvPicPr>
          <p:cNvPr id="14" name="Picture 2" descr="C:\Users\Master\Desktop\Raccolta foto\foto PPT\7c.jpg"/>
          <p:cNvPicPr>
            <a:picLocks noChangeAspect="1" noChangeArrowheads="1"/>
          </p:cNvPicPr>
          <p:nvPr/>
        </p:nvPicPr>
        <p:blipFill>
          <a:blip r:embed="rId2" cstate="print"/>
          <a:srcRect/>
          <a:stretch>
            <a:fillRect/>
          </a:stretch>
        </p:blipFill>
        <p:spPr bwMode="auto">
          <a:xfrm>
            <a:off x="0" y="0"/>
            <a:ext cx="2018419" cy="1078243"/>
          </a:xfrm>
          <a:prstGeom prst="rect">
            <a:avLst/>
          </a:prstGeom>
          <a:noFill/>
          <a:ln w="25400">
            <a:solidFill>
              <a:srgbClr val="FFFF00"/>
            </a:solidFill>
          </a:ln>
        </p:spPr>
      </p:pic>
      <p:sp>
        <p:nvSpPr>
          <p:cNvPr id="8" name="Rettangolo 7"/>
          <p:cNvSpPr/>
          <p:nvPr/>
        </p:nvSpPr>
        <p:spPr>
          <a:xfrm>
            <a:off x="323528" y="1412776"/>
            <a:ext cx="8568952" cy="1152128"/>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FF00"/>
                </a:solidFill>
              </a:rPr>
              <a:t>Per comprendere l’importanza di questo argomento conviene partire dai criteri normalmente applicati all’abuso di sostanze psicotrope, ma che possono risultare validi anche per approfondire il rapporto con la tecnologia </a:t>
            </a:r>
          </a:p>
          <a:p>
            <a:pPr algn="ctr"/>
            <a:r>
              <a:rPr lang="it-IT" b="1" dirty="0" smtClean="0">
                <a:solidFill>
                  <a:schemeClr val="bg1"/>
                </a:solidFill>
              </a:rPr>
              <a:t>(Manuale internazionale di statistica e diagnosi dei disturbi mentali – DSM)</a:t>
            </a:r>
            <a:endParaRPr lang="it-IT" b="1" dirty="0">
              <a:solidFill>
                <a:schemeClr val="bg1"/>
              </a:solidFill>
            </a:endParaRPr>
          </a:p>
        </p:txBody>
      </p:sp>
      <p:sp>
        <p:nvSpPr>
          <p:cNvPr id="13" name="CasellaDiTesto 12"/>
          <p:cNvSpPr txBox="1"/>
          <p:nvPr/>
        </p:nvSpPr>
        <p:spPr>
          <a:xfrm>
            <a:off x="323528" y="2636912"/>
            <a:ext cx="8568952" cy="3785652"/>
          </a:xfrm>
          <a:prstGeom prst="rect">
            <a:avLst/>
          </a:prstGeom>
          <a:solidFill>
            <a:schemeClr val="accent1">
              <a:lumMod val="20000"/>
              <a:lumOff val="80000"/>
            </a:schemeClr>
          </a:solidFill>
          <a:ln w="25400">
            <a:solidFill>
              <a:schemeClr val="accent2"/>
            </a:solidFill>
          </a:ln>
        </p:spPr>
        <p:txBody>
          <a:bodyPr wrap="square" rtlCol="0">
            <a:spAutoFit/>
          </a:bodyPr>
          <a:lstStyle/>
          <a:p>
            <a:pPr>
              <a:buFontTx/>
              <a:buChar char="-"/>
            </a:pPr>
            <a:r>
              <a:rPr lang="it-IT" sz="2000" b="1" dirty="0" smtClean="0">
                <a:solidFill>
                  <a:srgbClr val="0070C0"/>
                </a:solidFill>
              </a:rPr>
              <a:t>Tolleranza</a:t>
            </a:r>
            <a:r>
              <a:rPr lang="it-IT" sz="2000" dirty="0" smtClean="0"/>
              <a:t>: bisogno di dosi crescenti dell’oggetto di dipendenza;</a:t>
            </a:r>
          </a:p>
          <a:p>
            <a:pPr>
              <a:buFontTx/>
              <a:buChar char="-"/>
            </a:pPr>
            <a:r>
              <a:rPr lang="it-IT" sz="2000" b="1" dirty="0" smtClean="0">
                <a:solidFill>
                  <a:srgbClr val="0070C0"/>
                </a:solidFill>
              </a:rPr>
              <a:t>Astinenza</a:t>
            </a:r>
            <a:r>
              <a:rPr lang="it-IT" sz="2000" dirty="0" smtClean="0"/>
              <a:t>: disagio di assenza dell’oggetto di dipendenza;</a:t>
            </a:r>
          </a:p>
          <a:p>
            <a:pPr marL="90488" indent="-90488">
              <a:buFontTx/>
              <a:buChar char="-"/>
            </a:pPr>
            <a:r>
              <a:rPr lang="it-IT" sz="2000" b="1" dirty="0" smtClean="0">
                <a:solidFill>
                  <a:srgbClr val="0070C0"/>
                </a:solidFill>
              </a:rPr>
              <a:t>Dipendenza</a:t>
            </a:r>
            <a:r>
              <a:rPr lang="it-IT" sz="2000" dirty="0" smtClean="0"/>
              <a:t>: - Assunzione di quantità maggiori o per periodi prolungati dell’oggetto di dipendenza;</a:t>
            </a:r>
          </a:p>
          <a:p>
            <a:pPr marL="90488" indent="-90488">
              <a:buFontTx/>
              <a:buChar char="-"/>
            </a:pPr>
            <a:r>
              <a:rPr lang="it-IT" sz="2000" b="1" dirty="0" smtClean="0">
                <a:solidFill>
                  <a:srgbClr val="FF0000"/>
                </a:solidFill>
              </a:rPr>
              <a:t>Desiderio persistente </a:t>
            </a:r>
            <a:r>
              <a:rPr lang="it-IT" sz="2000" dirty="0" smtClean="0"/>
              <a:t>o tentativi infruttuosi di ridurre o controllare l’uso  dell’oggetto di dipendenza;</a:t>
            </a:r>
          </a:p>
          <a:p>
            <a:pPr marL="90488" indent="-90488">
              <a:buFontTx/>
              <a:buChar char="-"/>
            </a:pPr>
            <a:r>
              <a:rPr lang="it-IT" sz="2000" b="1" dirty="0" smtClean="0">
                <a:solidFill>
                  <a:srgbClr val="FF0000"/>
                </a:solidFill>
              </a:rPr>
              <a:t>Dispendio di una grande quantità di tempo </a:t>
            </a:r>
            <a:r>
              <a:rPr lang="it-IT" sz="2000" dirty="0" smtClean="0"/>
              <a:t>per procurarsi, assumere, riprendersi dagli effetti associati dell’oggetto di dipendenza;</a:t>
            </a:r>
          </a:p>
          <a:p>
            <a:pPr marL="90488" indent="-90488">
              <a:buFontTx/>
              <a:buChar char="-"/>
            </a:pPr>
            <a:r>
              <a:rPr lang="it-IT" sz="2000" b="1" dirty="0" smtClean="0">
                <a:solidFill>
                  <a:srgbClr val="FF0000"/>
                </a:solidFill>
              </a:rPr>
              <a:t>Interruzione o riduzione di importanti attività</a:t>
            </a:r>
            <a:r>
              <a:rPr lang="it-IT" sz="2000" dirty="0" smtClean="0"/>
              <a:t>, sociali, lavorative, e ricreative a causa dell’oggetto di dipendenza;</a:t>
            </a:r>
          </a:p>
          <a:p>
            <a:pPr marL="90488" indent="-90488">
              <a:buFontTx/>
              <a:buChar char="-"/>
            </a:pPr>
            <a:r>
              <a:rPr lang="it-IT" sz="2000" b="1" dirty="0" smtClean="0">
                <a:solidFill>
                  <a:srgbClr val="FF0000"/>
                </a:solidFill>
              </a:rPr>
              <a:t>Uso continuativo dell’oggetto di dipendenza</a:t>
            </a:r>
            <a:r>
              <a:rPr lang="it-IT" sz="2000" dirty="0" smtClean="0"/>
              <a:t>, nonostante la consapevolezza di avere un problema persistente di natura fisica o psichica.</a:t>
            </a:r>
            <a:endParaRPr lang="it-IT"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animEffect transition="in" filter="fade">
                                      <p:cBhvr>
                                        <p:cTn id="21" dur="1000"/>
                                        <p:tgtEl>
                                          <p:spTgt spid="13">
                                            <p:txEl>
                                              <p:pRg st="0" end="0"/>
                                            </p:txEl>
                                          </p:spTgt>
                                        </p:tgtEl>
                                      </p:cBhvr>
                                    </p:animEffect>
                                    <p:anim calcmode="lin" valueType="num">
                                      <p:cBhvr>
                                        <p:cTn id="22"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3">
                                            <p:txEl>
                                              <p:pRg st="1" end="1"/>
                                            </p:txEl>
                                          </p:spTgt>
                                        </p:tgtEl>
                                        <p:attrNameLst>
                                          <p:attrName>style.visibility</p:attrName>
                                        </p:attrNameLst>
                                      </p:cBhvr>
                                      <p:to>
                                        <p:strVal val="visible"/>
                                      </p:to>
                                    </p:set>
                                    <p:animEffect transition="in" filter="fade">
                                      <p:cBhvr>
                                        <p:cTn id="28" dur="1000"/>
                                        <p:tgtEl>
                                          <p:spTgt spid="13">
                                            <p:txEl>
                                              <p:pRg st="1" end="1"/>
                                            </p:txEl>
                                          </p:spTgt>
                                        </p:tgtEl>
                                      </p:cBhvr>
                                    </p:animEffect>
                                    <p:anim calcmode="lin" valueType="num">
                                      <p:cBhvr>
                                        <p:cTn id="29"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3">
                                            <p:txEl>
                                              <p:pRg st="2" end="2"/>
                                            </p:txEl>
                                          </p:spTgt>
                                        </p:tgtEl>
                                        <p:attrNameLst>
                                          <p:attrName>style.visibility</p:attrName>
                                        </p:attrNameLst>
                                      </p:cBhvr>
                                      <p:to>
                                        <p:strVal val="visible"/>
                                      </p:to>
                                    </p:set>
                                    <p:animEffect transition="in" filter="fade">
                                      <p:cBhvr>
                                        <p:cTn id="35" dur="1000"/>
                                        <p:tgtEl>
                                          <p:spTgt spid="13">
                                            <p:txEl>
                                              <p:pRg st="2" end="2"/>
                                            </p:txEl>
                                          </p:spTgt>
                                        </p:tgtEl>
                                      </p:cBhvr>
                                    </p:animEffect>
                                    <p:anim calcmode="lin" valueType="num">
                                      <p:cBhvr>
                                        <p:cTn id="36"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3">
                                            <p:txEl>
                                              <p:pRg st="3" end="3"/>
                                            </p:txEl>
                                          </p:spTgt>
                                        </p:tgtEl>
                                        <p:attrNameLst>
                                          <p:attrName>style.visibility</p:attrName>
                                        </p:attrNameLst>
                                      </p:cBhvr>
                                      <p:to>
                                        <p:strVal val="visible"/>
                                      </p:to>
                                    </p:set>
                                    <p:animEffect transition="in" filter="fade">
                                      <p:cBhvr>
                                        <p:cTn id="42" dur="1000"/>
                                        <p:tgtEl>
                                          <p:spTgt spid="13">
                                            <p:txEl>
                                              <p:pRg st="3" end="3"/>
                                            </p:txEl>
                                          </p:spTgt>
                                        </p:tgtEl>
                                      </p:cBhvr>
                                    </p:animEffect>
                                    <p:anim calcmode="lin" valueType="num">
                                      <p:cBhvr>
                                        <p:cTn id="43"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3">
                                            <p:txEl>
                                              <p:pRg st="4" end="4"/>
                                            </p:txEl>
                                          </p:spTgt>
                                        </p:tgtEl>
                                        <p:attrNameLst>
                                          <p:attrName>style.visibility</p:attrName>
                                        </p:attrNameLst>
                                      </p:cBhvr>
                                      <p:to>
                                        <p:strVal val="visible"/>
                                      </p:to>
                                    </p:set>
                                    <p:animEffect transition="in" filter="fade">
                                      <p:cBhvr>
                                        <p:cTn id="49" dur="1000"/>
                                        <p:tgtEl>
                                          <p:spTgt spid="13">
                                            <p:txEl>
                                              <p:pRg st="4" end="4"/>
                                            </p:txEl>
                                          </p:spTgt>
                                        </p:tgtEl>
                                      </p:cBhvr>
                                    </p:animEffect>
                                    <p:anim calcmode="lin" valueType="num">
                                      <p:cBhvr>
                                        <p:cTn id="50"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3">
                                            <p:txEl>
                                              <p:pRg st="5" end="5"/>
                                            </p:txEl>
                                          </p:spTgt>
                                        </p:tgtEl>
                                        <p:attrNameLst>
                                          <p:attrName>style.visibility</p:attrName>
                                        </p:attrNameLst>
                                      </p:cBhvr>
                                      <p:to>
                                        <p:strVal val="visible"/>
                                      </p:to>
                                    </p:set>
                                    <p:animEffect transition="in" filter="fade">
                                      <p:cBhvr>
                                        <p:cTn id="56" dur="1000"/>
                                        <p:tgtEl>
                                          <p:spTgt spid="13">
                                            <p:txEl>
                                              <p:pRg st="5" end="5"/>
                                            </p:txEl>
                                          </p:spTgt>
                                        </p:tgtEl>
                                      </p:cBhvr>
                                    </p:animEffect>
                                    <p:anim calcmode="lin" valueType="num">
                                      <p:cBhvr>
                                        <p:cTn id="57" dur="1000" fill="hold"/>
                                        <p:tgtEl>
                                          <p:spTgt spid="13">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1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3">
                                            <p:txEl>
                                              <p:pRg st="6" end="6"/>
                                            </p:txEl>
                                          </p:spTgt>
                                        </p:tgtEl>
                                        <p:attrNameLst>
                                          <p:attrName>style.visibility</p:attrName>
                                        </p:attrNameLst>
                                      </p:cBhvr>
                                      <p:to>
                                        <p:strVal val="visible"/>
                                      </p:to>
                                    </p:set>
                                    <p:animEffect transition="in" filter="fade">
                                      <p:cBhvr>
                                        <p:cTn id="63" dur="1000"/>
                                        <p:tgtEl>
                                          <p:spTgt spid="13">
                                            <p:txEl>
                                              <p:pRg st="6" end="6"/>
                                            </p:txEl>
                                          </p:spTgt>
                                        </p:tgtEl>
                                      </p:cBhvr>
                                    </p:animEffect>
                                    <p:anim calcmode="lin" valueType="num">
                                      <p:cBhvr>
                                        <p:cTn id="64" dur="10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65" dur="1000" fill="hold"/>
                                        <p:tgtEl>
                                          <p:spTgt spid="1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0" y="980728"/>
            <a:ext cx="9144000" cy="792088"/>
          </a:xfrm>
        </p:spPr>
        <p:txBody>
          <a:bodyPr>
            <a:noAutofit/>
          </a:bodyPr>
          <a:lstStyle/>
          <a:p>
            <a:r>
              <a:rPr lang="it-IT" sz="2400" b="1" dirty="0" smtClean="0">
                <a:solidFill>
                  <a:srgbClr val="0070C0"/>
                </a:solidFill>
              </a:rPr>
              <a:t>Contenuti da maneggiare con cura</a:t>
            </a:r>
            <a:endParaRPr lang="it-IT" sz="2400" b="1" dirty="0">
              <a:solidFill>
                <a:srgbClr val="0070C0"/>
              </a:solidFill>
            </a:endParaRPr>
          </a:p>
        </p:txBody>
      </p:sp>
      <p:sp>
        <p:nvSpPr>
          <p:cNvPr id="6" name="Segnaposto data 5"/>
          <p:cNvSpPr>
            <a:spLocks noGrp="1"/>
          </p:cNvSpPr>
          <p:nvPr>
            <p:ph type="dt" sz="half" idx="10"/>
          </p:nvPr>
        </p:nvSpPr>
        <p:spPr/>
        <p:txBody>
          <a:bodyPr/>
          <a:lstStyle/>
          <a:p>
            <a:fld id="{76CCFA0E-C607-4538-B1B8-6B334797F676}"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29</a:t>
            </a:fld>
            <a:endParaRPr lang="it-IT" dirty="0"/>
          </a:p>
        </p:txBody>
      </p:sp>
      <p:pic>
        <p:nvPicPr>
          <p:cNvPr id="6146" name="Picture 2" descr="C:\Users\Master\Desktop\Raccolta foto\foto PPT\7c.jpg"/>
          <p:cNvPicPr>
            <a:picLocks noChangeAspect="1" noChangeArrowheads="1"/>
          </p:cNvPicPr>
          <p:nvPr/>
        </p:nvPicPr>
        <p:blipFill>
          <a:blip r:embed="rId2" cstate="print"/>
          <a:srcRect/>
          <a:stretch>
            <a:fillRect/>
          </a:stretch>
        </p:blipFill>
        <p:spPr bwMode="auto">
          <a:xfrm>
            <a:off x="7125581" y="0"/>
            <a:ext cx="2018419" cy="1078243"/>
          </a:xfrm>
          <a:prstGeom prst="rect">
            <a:avLst/>
          </a:prstGeom>
          <a:noFill/>
          <a:ln w="25400">
            <a:solidFill>
              <a:srgbClr val="FFFF00"/>
            </a:solidFill>
          </a:ln>
        </p:spPr>
      </p:pic>
      <p:pic>
        <p:nvPicPr>
          <p:cNvPr id="14" name="Picture 2" descr="C:\Users\Master\Desktop\Raccolta foto\foto PPT\7c.jpg"/>
          <p:cNvPicPr>
            <a:picLocks noChangeAspect="1" noChangeArrowheads="1"/>
          </p:cNvPicPr>
          <p:nvPr/>
        </p:nvPicPr>
        <p:blipFill>
          <a:blip r:embed="rId2" cstate="print"/>
          <a:srcRect/>
          <a:stretch>
            <a:fillRect/>
          </a:stretch>
        </p:blipFill>
        <p:spPr bwMode="auto">
          <a:xfrm>
            <a:off x="0" y="0"/>
            <a:ext cx="2018419" cy="1078243"/>
          </a:xfrm>
          <a:prstGeom prst="rect">
            <a:avLst/>
          </a:prstGeom>
          <a:noFill/>
          <a:ln w="25400">
            <a:solidFill>
              <a:srgbClr val="FFFF00"/>
            </a:solidFill>
          </a:ln>
        </p:spPr>
      </p:pic>
      <p:sp>
        <p:nvSpPr>
          <p:cNvPr id="8" name="Rettangolo 7"/>
          <p:cNvSpPr/>
          <p:nvPr/>
        </p:nvSpPr>
        <p:spPr>
          <a:xfrm>
            <a:off x="323528" y="1484784"/>
            <a:ext cx="3456384" cy="230425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Le nuove tecnologie </a:t>
            </a:r>
            <a:r>
              <a:rPr lang="it-IT" dirty="0" smtClean="0">
                <a:solidFill>
                  <a:srgbClr val="FFFF00"/>
                </a:solidFill>
              </a:rPr>
              <a:t>offrono a tutti i giovanissimi e adulti, l’accesso a materiali i cui contenuti sono vere e proprie gabbie da cui è difficile liberarsi. Connettersi a Internet vuol dire a volte rimanere per ore in chat, perdendo la cognizione</a:t>
            </a:r>
          </a:p>
          <a:p>
            <a:pPr algn="ctr"/>
            <a:r>
              <a:rPr lang="it-IT" dirty="0" smtClean="0">
                <a:solidFill>
                  <a:srgbClr val="FFFF00"/>
                </a:solidFill>
              </a:rPr>
              <a:t> del tempo</a:t>
            </a:r>
            <a:endParaRPr lang="it-IT" dirty="0">
              <a:solidFill>
                <a:srgbClr val="FFFF00"/>
              </a:solidFill>
            </a:endParaRPr>
          </a:p>
        </p:txBody>
      </p:sp>
      <p:sp>
        <p:nvSpPr>
          <p:cNvPr id="9" name="Rettangolo 8"/>
          <p:cNvSpPr/>
          <p:nvPr/>
        </p:nvSpPr>
        <p:spPr>
          <a:xfrm>
            <a:off x="323528" y="4077072"/>
            <a:ext cx="3456384" cy="2232248"/>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Si trascurano così</a:t>
            </a:r>
            <a:r>
              <a:rPr lang="it-IT" dirty="0" smtClean="0">
                <a:solidFill>
                  <a:srgbClr val="FFFF00"/>
                </a:solidFill>
              </a:rPr>
              <a:t>, attività fondamentali per il successo evolutivo dei minori come lo studio e le relazioni sociali, ma al tempo stesso vivere online può fornire l’accesso incontrollato a materiale pornografico </a:t>
            </a:r>
          </a:p>
          <a:p>
            <a:pPr algn="ctr"/>
            <a:r>
              <a:rPr lang="it-IT" dirty="0" smtClean="0">
                <a:solidFill>
                  <a:srgbClr val="FFFF00"/>
                </a:solidFill>
              </a:rPr>
              <a:t>o al gioco d’azzardo</a:t>
            </a:r>
            <a:endParaRPr lang="it-IT" dirty="0">
              <a:solidFill>
                <a:srgbClr val="FFFF00"/>
              </a:solidFill>
            </a:endParaRPr>
          </a:p>
        </p:txBody>
      </p:sp>
      <p:sp>
        <p:nvSpPr>
          <p:cNvPr id="10" name="Rettangolo 9"/>
          <p:cNvSpPr/>
          <p:nvPr/>
        </p:nvSpPr>
        <p:spPr>
          <a:xfrm>
            <a:off x="4139952" y="1484784"/>
            <a:ext cx="4752528" cy="144016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Il rischio che si nasconde </a:t>
            </a:r>
            <a:r>
              <a:rPr lang="it-IT" dirty="0" smtClean="0">
                <a:solidFill>
                  <a:srgbClr val="FFFF00"/>
                </a:solidFill>
              </a:rPr>
              <a:t>dietro la connessione online è duplice: essa è capace di intrappolare il proprio utente in una fruizione priva di autocontrollo, e per i contenuti proposti, di indurre gli utilizzatori a gravi dipendenze</a:t>
            </a:r>
            <a:endParaRPr lang="it-IT" dirty="0">
              <a:solidFill>
                <a:srgbClr val="FFFF00"/>
              </a:solidFill>
            </a:endParaRPr>
          </a:p>
        </p:txBody>
      </p:sp>
      <p:pic>
        <p:nvPicPr>
          <p:cNvPr id="2050" name="Picture 2" descr="C:\Users\Master\Desktop\Ultime foto\pc1.jpg"/>
          <p:cNvPicPr>
            <a:picLocks noChangeAspect="1" noChangeArrowheads="1"/>
          </p:cNvPicPr>
          <p:nvPr/>
        </p:nvPicPr>
        <p:blipFill>
          <a:blip r:embed="rId3" cstate="print"/>
          <a:srcRect/>
          <a:stretch>
            <a:fillRect/>
          </a:stretch>
        </p:blipFill>
        <p:spPr bwMode="auto">
          <a:xfrm>
            <a:off x="6444208" y="4724882"/>
            <a:ext cx="2403351" cy="1599321"/>
          </a:xfrm>
          <a:prstGeom prst="rect">
            <a:avLst/>
          </a:prstGeom>
          <a:noFill/>
          <a:ln w="25400">
            <a:solidFill>
              <a:schemeClr val="accent2"/>
            </a:solidFill>
          </a:ln>
        </p:spPr>
      </p:pic>
      <p:pic>
        <p:nvPicPr>
          <p:cNvPr id="2051" name="Picture 3" descr="C:\Users\Master\Desktop\Ultime foto\pc3.jpg"/>
          <p:cNvPicPr>
            <a:picLocks noChangeAspect="1" noChangeArrowheads="1"/>
          </p:cNvPicPr>
          <p:nvPr/>
        </p:nvPicPr>
        <p:blipFill>
          <a:blip r:embed="rId4" cstate="print"/>
          <a:srcRect/>
          <a:stretch>
            <a:fillRect/>
          </a:stretch>
        </p:blipFill>
        <p:spPr bwMode="auto">
          <a:xfrm>
            <a:off x="4139952" y="2996951"/>
            <a:ext cx="2488804" cy="1656185"/>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1"/>
                                        </p:tgtEl>
                                        <p:attrNameLst>
                                          <p:attrName>style.visibility</p:attrName>
                                        </p:attrNameLst>
                                      </p:cBhvr>
                                      <p:to>
                                        <p:strVal val="visible"/>
                                      </p:to>
                                    </p:set>
                                    <p:animEffect transition="in" filter="wheel(4)">
                                      <p:cBhvr>
                                        <p:cTn id="14" dur="2000"/>
                                        <p:tgtEl>
                                          <p:spTgt spid="2051"/>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1" presetClass="entr" presetSubtype="4" fill="hold" nodeType="clickEffect">
                                  <p:stCondLst>
                                    <p:cond delay="0"/>
                                  </p:stCondLst>
                                  <p:childTnLst>
                                    <p:set>
                                      <p:cBhvr>
                                        <p:cTn id="25" dur="1" fill="hold">
                                          <p:stCondLst>
                                            <p:cond delay="0"/>
                                          </p:stCondLst>
                                        </p:cTn>
                                        <p:tgtEl>
                                          <p:spTgt spid="2050"/>
                                        </p:tgtEl>
                                        <p:attrNameLst>
                                          <p:attrName>style.visibility</p:attrName>
                                        </p:attrNameLst>
                                      </p:cBhvr>
                                      <p:to>
                                        <p:strVal val="visible"/>
                                      </p:to>
                                    </p:set>
                                    <p:animEffect transition="in" filter="wheel(4)">
                                      <p:cBhvr>
                                        <p:cTn id="26" dur="2000"/>
                                        <p:tgtEl>
                                          <p:spTgt spid="2050"/>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1000"/>
                                        <p:tgtEl>
                                          <p:spTgt spid="10"/>
                                        </p:tgtEl>
                                      </p:cBhvr>
                                    </p:animEffect>
                                    <p:anim calcmode="lin" valueType="num">
                                      <p:cBhvr>
                                        <p:cTn id="39" dur="1000" fill="hold"/>
                                        <p:tgtEl>
                                          <p:spTgt spid="10"/>
                                        </p:tgtEl>
                                        <p:attrNameLst>
                                          <p:attrName>ppt_x</p:attrName>
                                        </p:attrNameLst>
                                      </p:cBhvr>
                                      <p:tavLst>
                                        <p:tav tm="0">
                                          <p:val>
                                            <p:strVal val="#ppt_x"/>
                                          </p:val>
                                        </p:tav>
                                        <p:tav tm="100000">
                                          <p:val>
                                            <p:strVal val="#ppt_x"/>
                                          </p:val>
                                        </p:tav>
                                      </p:tavLst>
                                    </p:anim>
                                    <p:anim calcmode="lin" valueType="num">
                                      <p:cBhvr>
                                        <p:cTn id="4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Un adolescente ha bisogno dei suoi genitori</a:t>
            </a:r>
            <a:endParaRPr lang="it-IT" sz="2400" b="1" dirty="0">
              <a:solidFill>
                <a:srgbClr val="0070C0"/>
              </a:solidFill>
            </a:endParaRPr>
          </a:p>
        </p:txBody>
      </p:sp>
      <p:sp>
        <p:nvSpPr>
          <p:cNvPr id="6" name="Segnaposto data 5"/>
          <p:cNvSpPr>
            <a:spLocks noGrp="1"/>
          </p:cNvSpPr>
          <p:nvPr>
            <p:ph type="dt" sz="half" idx="10"/>
          </p:nvPr>
        </p:nvSpPr>
        <p:spPr/>
        <p:txBody>
          <a:bodyPr/>
          <a:lstStyle/>
          <a:p>
            <a:fld id="{0A056EF6-5DD2-4C94-A77C-4BFE143A18EE}"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a:t>
            </a:fld>
            <a:endParaRPr lang="it-IT"/>
          </a:p>
        </p:txBody>
      </p:sp>
      <p:pic>
        <p:nvPicPr>
          <p:cNvPr id="14" name="Picture 2" descr="C:\Users\Master\Desktop\g3.jpg"/>
          <p:cNvPicPr>
            <a:picLocks noChangeAspect="1" noChangeArrowheads="1"/>
          </p:cNvPicPr>
          <p:nvPr/>
        </p:nvPicPr>
        <p:blipFill>
          <a:blip r:embed="rId2" cstate="print"/>
          <a:srcRect/>
          <a:stretch>
            <a:fillRect/>
          </a:stretch>
        </p:blipFill>
        <p:spPr bwMode="auto">
          <a:xfrm>
            <a:off x="7197197" y="0"/>
            <a:ext cx="1946803" cy="1080120"/>
          </a:xfrm>
          <a:prstGeom prst="rect">
            <a:avLst/>
          </a:prstGeom>
          <a:noFill/>
          <a:ln w="25400">
            <a:solidFill>
              <a:srgbClr val="FFFF00"/>
            </a:solidFill>
          </a:ln>
        </p:spPr>
      </p:pic>
      <p:pic>
        <p:nvPicPr>
          <p:cNvPr id="15" name="Picture 2" descr="C:\Users\Master\Desktop\g3.jpg"/>
          <p:cNvPicPr>
            <a:picLocks noChangeAspect="1" noChangeArrowheads="1"/>
          </p:cNvPicPr>
          <p:nvPr/>
        </p:nvPicPr>
        <p:blipFill>
          <a:blip r:embed="rId2" cstate="print"/>
          <a:srcRect/>
          <a:stretch>
            <a:fillRect/>
          </a:stretch>
        </p:blipFill>
        <p:spPr bwMode="auto">
          <a:xfrm>
            <a:off x="0" y="0"/>
            <a:ext cx="1946803" cy="1080120"/>
          </a:xfrm>
          <a:prstGeom prst="rect">
            <a:avLst/>
          </a:prstGeom>
          <a:noFill/>
          <a:ln w="25400">
            <a:solidFill>
              <a:srgbClr val="FFFF00"/>
            </a:solidFill>
          </a:ln>
        </p:spPr>
      </p:pic>
      <p:sp>
        <p:nvSpPr>
          <p:cNvPr id="8" name="Rettangolo 7"/>
          <p:cNvSpPr/>
          <p:nvPr/>
        </p:nvSpPr>
        <p:spPr>
          <a:xfrm>
            <a:off x="251520" y="1628800"/>
            <a:ext cx="2736304" cy="144016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Quando un figlio cresce </a:t>
            </a:r>
            <a:r>
              <a:rPr lang="it-IT" dirty="0" smtClean="0">
                <a:solidFill>
                  <a:srgbClr val="FFFF00"/>
                </a:solidFill>
              </a:rPr>
              <a:t>è abbastanza normale che con lui, cresca anche l’ansia dei suoi genitori</a:t>
            </a:r>
            <a:endParaRPr lang="it-IT" dirty="0">
              <a:solidFill>
                <a:srgbClr val="FFFF00"/>
              </a:solidFill>
            </a:endParaRPr>
          </a:p>
        </p:txBody>
      </p:sp>
      <p:sp>
        <p:nvSpPr>
          <p:cNvPr id="9" name="Rettangolo 8"/>
          <p:cNvSpPr/>
          <p:nvPr/>
        </p:nvSpPr>
        <p:spPr>
          <a:xfrm>
            <a:off x="251520" y="3284984"/>
            <a:ext cx="2736304" cy="144016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La conquista di autonomia </a:t>
            </a:r>
            <a:r>
              <a:rPr lang="it-IT" dirty="0" smtClean="0">
                <a:solidFill>
                  <a:srgbClr val="FFFF00"/>
                </a:solidFill>
              </a:rPr>
              <a:t>e indipendenza da parte di un adolescente mette a dura prova la pazienza e la tolleranza dei genitori</a:t>
            </a:r>
            <a:endParaRPr lang="it-IT" dirty="0">
              <a:solidFill>
                <a:srgbClr val="FFFF00"/>
              </a:solidFill>
            </a:endParaRPr>
          </a:p>
        </p:txBody>
      </p:sp>
      <p:sp>
        <p:nvSpPr>
          <p:cNvPr id="10" name="Rettangolo 9"/>
          <p:cNvSpPr/>
          <p:nvPr/>
        </p:nvSpPr>
        <p:spPr>
          <a:xfrm>
            <a:off x="251520" y="4941168"/>
            <a:ext cx="2736304"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FF00"/>
                </a:solidFill>
              </a:rPr>
              <a:t>“</a:t>
            </a:r>
            <a:r>
              <a:rPr lang="it-IT" b="1" dirty="0" smtClean="0">
                <a:solidFill>
                  <a:srgbClr val="FFFF00"/>
                </a:solidFill>
              </a:rPr>
              <a:t>Lasciar correre</a:t>
            </a:r>
            <a:r>
              <a:rPr lang="it-IT" dirty="0" smtClean="0">
                <a:solidFill>
                  <a:srgbClr val="FFFF00"/>
                </a:solidFill>
              </a:rPr>
              <a:t>”, come se nulla fosse, come se il suo destino dipendesse fondamentalmente da lui, non è una buona strategia</a:t>
            </a:r>
            <a:endParaRPr lang="it-IT" dirty="0">
              <a:solidFill>
                <a:srgbClr val="FFFF00"/>
              </a:solidFill>
            </a:endParaRPr>
          </a:p>
        </p:txBody>
      </p:sp>
      <p:sp>
        <p:nvSpPr>
          <p:cNvPr id="11" name="Rettangolo 10"/>
          <p:cNvSpPr/>
          <p:nvPr/>
        </p:nvSpPr>
        <p:spPr>
          <a:xfrm>
            <a:off x="3203848" y="1628800"/>
            <a:ext cx="2736304" cy="144016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Per un adolescente</a:t>
            </a:r>
            <a:r>
              <a:rPr lang="it-IT" dirty="0" smtClean="0">
                <a:solidFill>
                  <a:srgbClr val="FFFF00"/>
                </a:solidFill>
              </a:rPr>
              <a:t>, un genitore spesso non è che un rompiscatole, qualcuno di cui fare volentieri </a:t>
            </a:r>
          </a:p>
          <a:p>
            <a:pPr algn="ctr"/>
            <a:r>
              <a:rPr lang="it-IT" dirty="0" smtClean="0">
                <a:solidFill>
                  <a:srgbClr val="FFFF00"/>
                </a:solidFill>
              </a:rPr>
              <a:t>a meno</a:t>
            </a:r>
            <a:endParaRPr lang="it-IT" dirty="0">
              <a:solidFill>
                <a:srgbClr val="FFFF00"/>
              </a:solidFill>
            </a:endParaRPr>
          </a:p>
        </p:txBody>
      </p:sp>
      <p:sp>
        <p:nvSpPr>
          <p:cNvPr id="12" name="Rettangolo 11"/>
          <p:cNvSpPr/>
          <p:nvPr/>
        </p:nvSpPr>
        <p:spPr>
          <a:xfrm>
            <a:off x="6156176" y="1628800"/>
            <a:ext cx="2736304" cy="144016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L’assenza di padri e madri </a:t>
            </a:r>
            <a:r>
              <a:rPr lang="it-IT" dirty="0" smtClean="0">
                <a:solidFill>
                  <a:srgbClr val="FFFF00"/>
                </a:solidFill>
              </a:rPr>
              <a:t>sulla scena educativa è la principale causa di molti problemi di crescita </a:t>
            </a:r>
          </a:p>
          <a:p>
            <a:pPr algn="ctr"/>
            <a:r>
              <a:rPr lang="it-IT" dirty="0" smtClean="0">
                <a:solidFill>
                  <a:srgbClr val="FFFF00"/>
                </a:solidFill>
              </a:rPr>
              <a:t>dei giovani d’oggi</a:t>
            </a:r>
            <a:endParaRPr lang="it-IT" dirty="0">
              <a:solidFill>
                <a:srgbClr val="FFFF00"/>
              </a:solidFill>
            </a:endParaRPr>
          </a:p>
        </p:txBody>
      </p:sp>
      <p:pic>
        <p:nvPicPr>
          <p:cNvPr id="1026" name="Picture 2" descr="C:\Users\Master\Desktop\Ultime foto\g7.jpg"/>
          <p:cNvPicPr>
            <a:picLocks noChangeAspect="1" noChangeArrowheads="1"/>
          </p:cNvPicPr>
          <p:nvPr/>
        </p:nvPicPr>
        <p:blipFill>
          <a:blip r:embed="rId3" cstate="print"/>
          <a:srcRect/>
          <a:stretch>
            <a:fillRect/>
          </a:stretch>
        </p:blipFill>
        <p:spPr bwMode="auto">
          <a:xfrm>
            <a:off x="4139952" y="3212976"/>
            <a:ext cx="3816424" cy="3083671"/>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wheel(4)">
                                      <p:cBhvr>
                                        <p:cTn id="14" dur="2000"/>
                                        <p:tgtEl>
                                          <p:spTgt spid="102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anim calcmode="lin" valueType="num">
                                      <p:cBhvr>
                                        <p:cTn id="48" dur="1000" fill="hold"/>
                                        <p:tgtEl>
                                          <p:spTgt spid="12"/>
                                        </p:tgtEl>
                                        <p:attrNameLst>
                                          <p:attrName>ppt_x</p:attrName>
                                        </p:attrNameLst>
                                      </p:cBhvr>
                                      <p:tavLst>
                                        <p:tav tm="0">
                                          <p:val>
                                            <p:strVal val="#ppt_x"/>
                                          </p:val>
                                        </p:tav>
                                        <p:tav tm="100000">
                                          <p:val>
                                            <p:strVal val="#ppt_x"/>
                                          </p:val>
                                        </p:tav>
                                      </p:tavLst>
                                    </p:anim>
                                    <p:anim calcmode="lin" valueType="num">
                                      <p:cBhvr>
                                        <p:cTn id="4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0" grpId="0" animBg="1"/>
      <p:bldP spid="11" grpId="0" animBg="1"/>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0" y="980728"/>
            <a:ext cx="9144000" cy="792088"/>
          </a:xfrm>
        </p:spPr>
        <p:txBody>
          <a:bodyPr>
            <a:noAutofit/>
          </a:bodyPr>
          <a:lstStyle/>
          <a:p>
            <a:r>
              <a:rPr lang="it-IT" sz="2400" b="1" dirty="0" smtClean="0">
                <a:solidFill>
                  <a:srgbClr val="0070C0"/>
                </a:solidFill>
              </a:rPr>
              <a:t>Dispendio di tempo</a:t>
            </a:r>
            <a:endParaRPr lang="it-IT" sz="2400" b="1" dirty="0">
              <a:solidFill>
                <a:srgbClr val="0070C0"/>
              </a:solidFill>
            </a:endParaRPr>
          </a:p>
        </p:txBody>
      </p:sp>
      <p:sp>
        <p:nvSpPr>
          <p:cNvPr id="6" name="Segnaposto data 5"/>
          <p:cNvSpPr>
            <a:spLocks noGrp="1"/>
          </p:cNvSpPr>
          <p:nvPr>
            <p:ph type="dt" sz="half" idx="10"/>
          </p:nvPr>
        </p:nvSpPr>
        <p:spPr/>
        <p:txBody>
          <a:bodyPr/>
          <a:lstStyle/>
          <a:p>
            <a:fld id="{DD04F7CA-1646-4842-82F7-0152871066D7}"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30</a:t>
            </a:fld>
            <a:endParaRPr lang="it-IT" dirty="0"/>
          </a:p>
        </p:txBody>
      </p:sp>
      <p:pic>
        <p:nvPicPr>
          <p:cNvPr id="6146" name="Picture 2" descr="C:\Users\Master\Desktop\Raccolta foto\foto PPT\7c.jpg"/>
          <p:cNvPicPr>
            <a:picLocks noChangeAspect="1" noChangeArrowheads="1"/>
          </p:cNvPicPr>
          <p:nvPr/>
        </p:nvPicPr>
        <p:blipFill>
          <a:blip r:embed="rId2" cstate="print"/>
          <a:srcRect/>
          <a:stretch>
            <a:fillRect/>
          </a:stretch>
        </p:blipFill>
        <p:spPr bwMode="auto">
          <a:xfrm>
            <a:off x="7125581" y="0"/>
            <a:ext cx="2018419" cy="1078243"/>
          </a:xfrm>
          <a:prstGeom prst="rect">
            <a:avLst/>
          </a:prstGeom>
          <a:noFill/>
          <a:ln w="25400">
            <a:solidFill>
              <a:srgbClr val="FFFF00"/>
            </a:solidFill>
          </a:ln>
        </p:spPr>
      </p:pic>
      <p:pic>
        <p:nvPicPr>
          <p:cNvPr id="14" name="Picture 2" descr="C:\Users\Master\Desktop\Raccolta foto\foto PPT\7c.jpg"/>
          <p:cNvPicPr>
            <a:picLocks noChangeAspect="1" noChangeArrowheads="1"/>
          </p:cNvPicPr>
          <p:nvPr/>
        </p:nvPicPr>
        <p:blipFill>
          <a:blip r:embed="rId2" cstate="print"/>
          <a:srcRect/>
          <a:stretch>
            <a:fillRect/>
          </a:stretch>
        </p:blipFill>
        <p:spPr bwMode="auto">
          <a:xfrm>
            <a:off x="0" y="0"/>
            <a:ext cx="2018419" cy="1078243"/>
          </a:xfrm>
          <a:prstGeom prst="rect">
            <a:avLst/>
          </a:prstGeom>
          <a:noFill/>
          <a:ln w="25400">
            <a:solidFill>
              <a:srgbClr val="FFFF00"/>
            </a:solidFill>
          </a:ln>
        </p:spPr>
      </p:pic>
      <p:sp>
        <p:nvSpPr>
          <p:cNvPr id="8" name="Rettangolo 7"/>
          <p:cNvSpPr/>
          <p:nvPr/>
        </p:nvSpPr>
        <p:spPr>
          <a:xfrm>
            <a:off x="323528" y="1484784"/>
            <a:ext cx="3456384" cy="244827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Per reperire su un mercato </a:t>
            </a:r>
            <a:r>
              <a:rPr lang="it-IT" dirty="0" smtClean="0">
                <a:solidFill>
                  <a:srgbClr val="FFFF00"/>
                </a:solidFill>
              </a:rPr>
              <a:t>non così facilmente accessibile una sostanza psicotropa bisogna spendere tempo ed energie, mentre abusare della tecnologia è possibile 24 ore su 24 nella propria abitazione. Ciò riduce drasticamente il senso</a:t>
            </a:r>
          </a:p>
          <a:p>
            <a:pPr algn="ctr"/>
            <a:r>
              <a:rPr lang="it-IT" dirty="0" smtClean="0">
                <a:solidFill>
                  <a:srgbClr val="FFFF00"/>
                </a:solidFill>
              </a:rPr>
              <a:t> del limite e di pericolo</a:t>
            </a:r>
            <a:endParaRPr lang="it-IT" dirty="0">
              <a:solidFill>
                <a:srgbClr val="FFFF00"/>
              </a:solidFill>
            </a:endParaRPr>
          </a:p>
        </p:txBody>
      </p:sp>
      <p:sp>
        <p:nvSpPr>
          <p:cNvPr id="9" name="Rettangolo 8"/>
          <p:cNvSpPr/>
          <p:nvPr/>
        </p:nvSpPr>
        <p:spPr>
          <a:xfrm>
            <a:off x="323528" y="4149080"/>
            <a:ext cx="3456384" cy="2232248"/>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Si pensi a quanti ragazzi </a:t>
            </a:r>
            <a:r>
              <a:rPr lang="it-IT" dirty="0" smtClean="0">
                <a:solidFill>
                  <a:srgbClr val="FFFF00"/>
                </a:solidFill>
              </a:rPr>
              <a:t>scaricano illegalmente file musicali o film ledendo i diritti d’autore e perciò penalmente perseguibili. Il fatto che tutti lo fanno, e l’azione può avvenire comodamente seduti in poltrona nella propria camera, diventa non problematico</a:t>
            </a:r>
            <a:endParaRPr lang="it-IT" dirty="0">
              <a:solidFill>
                <a:srgbClr val="FFFF00"/>
              </a:solidFill>
            </a:endParaRPr>
          </a:p>
        </p:txBody>
      </p:sp>
      <p:sp>
        <p:nvSpPr>
          <p:cNvPr id="10" name="Rettangolo 9"/>
          <p:cNvSpPr/>
          <p:nvPr/>
        </p:nvSpPr>
        <p:spPr>
          <a:xfrm>
            <a:off x="4139952" y="1484784"/>
            <a:ext cx="4752528" cy="172819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Frasi tipiche di ragazzi </a:t>
            </a:r>
            <a:r>
              <a:rPr lang="it-IT" dirty="0" smtClean="0">
                <a:solidFill>
                  <a:srgbClr val="FFFF00"/>
                </a:solidFill>
              </a:rPr>
              <a:t>che commettono azioni gravi nella rete (</a:t>
            </a:r>
            <a:r>
              <a:rPr lang="it-IT" dirty="0" err="1" smtClean="0">
                <a:solidFill>
                  <a:srgbClr val="FFFF00"/>
                </a:solidFill>
              </a:rPr>
              <a:t>sex-posting</a:t>
            </a:r>
            <a:r>
              <a:rPr lang="it-IT" dirty="0" smtClean="0">
                <a:solidFill>
                  <a:srgbClr val="FFFF00"/>
                </a:solidFill>
              </a:rPr>
              <a:t>, perdite di somme di denaro in scommesse web, download di materiale pornografico): “lo fanno tutti, non pensavo che fosse grave,</a:t>
            </a:r>
          </a:p>
          <a:p>
            <a:pPr algn="ctr"/>
            <a:r>
              <a:rPr lang="it-IT" dirty="0" smtClean="0">
                <a:solidFill>
                  <a:srgbClr val="FFFF00"/>
                </a:solidFill>
              </a:rPr>
              <a:t> non volevo fare quello che ho fatto”</a:t>
            </a:r>
            <a:endParaRPr lang="it-IT" dirty="0">
              <a:solidFill>
                <a:srgbClr val="FFFF00"/>
              </a:solidFill>
            </a:endParaRPr>
          </a:p>
        </p:txBody>
      </p:sp>
      <p:pic>
        <p:nvPicPr>
          <p:cNvPr id="3074" name="Picture 2" descr="C:\Users\Master\Desktop\Ultime foto\pc4.jpg"/>
          <p:cNvPicPr>
            <a:picLocks noChangeAspect="1" noChangeArrowheads="1"/>
          </p:cNvPicPr>
          <p:nvPr/>
        </p:nvPicPr>
        <p:blipFill>
          <a:blip r:embed="rId3" cstate="print"/>
          <a:srcRect b="10063"/>
          <a:stretch>
            <a:fillRect/>
          </a:stretch>
        </p:blipFill>
        <p:spPr bwMode="auto">
          <a:xfrm>
            <a:off x="4139952" y="3356991"/>
            <a:ext cx="4752527" cy="3006383"/>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3074"/>
                                        </p:tgtEl>
                                        <p:attrNameLst>
                                          <p:attrName>style.visibility</p:attrName>
                                        </p:attrNameLst>
                                      </p:cBhvr>
                                      <p:to>
                                        <p:strVal val="visible"/>
                                      </p:to>
                                    </p:set>
                                    <p:animEffect transition="in" filter="wheel(4)">
                                      <p:cBhvr>
                                        <p:cTn id="28" dur="2000"/>
                                        <p:tgtEl>
                                          <p:spTgt spid="3074"/>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0" y="980728"/>
            <a:ext cx="9144000" cy="792088"/>
          </a:xfrm>
        </p:spPr>
        <p:txBody>
          <a:bodyPr>
            <a:noAutofit/>
          </a:bodyPr>
          <a:lstStyle/>
          <a:p>
            <a:r>
              <a:rPr lang="it-IT" sz="2400" b="1" dirty="0" smtClean="0">
                <a:solidFill>
                  <a:srgbClr val="0070C0"/>
                </a:solidFill>
              </a:rPr>
              <a:t>Pornografia (1)</a:t>
            </a:r>
            <a:endParaRPr lang="it-IT" sz="2400" b="1" dirty="0">
              <a:solidFill>
                <a:srgbClr val="0070C0"/>
              </a:solidFill>
            </a:endParaRPr>
          </a:p>
        </p:txBody>
      </p:sp>
      <p:sp>
        <p:nvSpPr>
          <p:cNvPr id="6" name="Segnaposto data 5"/>
          <p:cNvSpPr>
            <a:spLocks noGrp="1"/>
          </p:cNvSpPr>
          <p:nvPr>
            <p:ph type="dt" sz="half" idx="10"/>
          </p:nvPr>
        </p:nvSpPr>
        <p:spPr/>
        <p:txBody>
          <a:bodyPr/>
          <a:lstStyle/>
          <a:p>
            <a:fld id="{4659E5EF-72D8-4D0D-A737-138D82CE6CA8}"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31</a:t>
            </a:fld>
            <a:endParaRPr lang="it-IT" dirty="0"/>
          </a:p>
        </p:txBody>
      </p:sp>
      <p:pic>
        <p:nvPicPr>
          <p:cNvPr id="6146" name="Picture 2" descr="C:\Users\Master\Desktop\Raccolta foto\foto PPT\7c.jpg"/>
          <p:cNvPicPr>
            <a:picLocks noChangeAspect="1" noChangeArrowheads="1"/>
          </p:cNvPicPr>
          <p:nvPr/>
        </p:nvPicPr>
        <p:blipFill>
          <a:blip r:embed="rId2" cstate="print"/>
          <a:srcRect/>
          <a:stretch>
            <a:fillRect/>
          </a:stretch>
        </p:blipFill>
        <p:spPr bwMode="auto">
          <a:xfrm>
            <a:off x="7125581" y="0"/>
            <a:ext cx="2018419" cy="1078243"/>
          </a:xfrm>
          <a:prstGeom prst="rect">
            <a:avLst/>
          </a:prstGeom>
          <a:noFill/>
          <a:ln w="25400">
            <a:solidFill>
              <a:srgbClr val="FFFF00"/>
            </a:solidFill>
          </a:ln>
        </p:spPr>
      </p:pic>
      <p:pic>
        <p:nvPicPr>
          <p:cNvPr id="14" name="Picture 2" descr="C:\Users\Master\Desktop\Raccolta foto\foto PPT\7c.jpg"/>
          <p:cNvPicPr>
            <a:picLocks noChangeAspect="1" noChangeArrowheads="1"/>
          </p:cNvPicPr>
          <p:nvPr/>
        </p:nvPicPr>
        <p:blipFill>
          <a:blip r:embed="rId2" cstate="print"/>
          <a:srcRect/>
          <a:stretch>
            <a:fillRect/>
          </a:stretch>
        </p:blipFill>
        <p:spPr bwMode="auto">
          <a:xfrm>
            <a:off x="0" y="0"/>
            <a:ext cx="2018419" cy="1078243"/>
          </a:xfrm>
          <a:prstGeom prst="rect">
            <a:avLst/>
          </a:prstGeom>
          <a:noFill/>
          <a:ln w="25400">
            <a:solidFill>
              <a:srgbClr val="FFFF00"/>
            </a:solidFill>
          </a:ln>
        </p:spPr>
      </p:pic>
      <p:sp>
        <p:nvSpPr>
          <p:cNvPr id="8" name="Rettangolo 7"/>
          <p:cNvSpPr/>
          <p:nvPr/>
        </p:nvSpPr>
        <p:spPr>
          <a:xfrm>
            <a:off x="323528" y="1484784"/>
            <a:ext cx="8424936" cy="2952328"/>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000" b="1" dirty="0" smtClean="0">
                <a:solidFill>
                  <a:srgbClr val="FFFF00"/>
                </a:solidFill>
              </a:rPr>
              <a:t>Lettera di un padre</a:t>
            </a:r>
            <a:r>
              <a:rPr lang="it-IT" dirty="0" smtClean="0">
                <a:solidFill>
                  <a:srgbClr val="FFFF00"/>
                </a:solidFill>
              </a:rPr>
              <a:t>: Non mi sarei mai aspettato di avere un figlio quindicenne </a:t>
            </a:r>
            <a:r>
              <a:rPr lang="it-IT" dirty="0" err="1" smtClean="0">
                <a:solidFill>
                  <a:srgbClr val="FFFF00"/>
                </a:solidFill>
              </a:rPr>
              <a:t>porno-dipendente</a:t>
            </a:r>
            <a:r>
              <a:rPr lang="it-IT" dirty="0" smtClean="0">
                <a:solidFill>
                  <a:srgbClr val="FFFF00"/>
                </a:solidFill>
              </a:rPr>
              <a:t>. E invece devo fare i conti con questa realtà. Dopo aver sospettato a lungo che c’era qualcosa che non andava nel suo modo di usare il computer – spesso si chiudeva a chiave in camera per ore e non usciva più – ho chiesto un giorno a un amico che ha competenze  tecniche di verificare le navigazioni dell’ultimo mese e lì ho fatto la triste scoperta. Siti pornografici di varia natura con contenuti che ho trovato davvero estremi ed espliciti. Ai miei tempi a quest’età si andava a spiare il paginone centrale di Playboy, non le cose che oggi sono disponibili a ragazzini giovanissimi. Sono seriamente preoccupato che tutto questo materiale così volgare possa causare danni all’equilibrio di mio figlio e anche alla sua futura vita sessuale e affettiva. Cosa mi consigliate di fare?</a:t>
            </a:r>
            <a:endParaRPr lang="it-IT" dirty="0">
              <a:solidFill>
                <a:srgbClr val="FFFF00"/>
              </a:solidFill>
            </a:endParaRPr>
          </a:p>
        </p:txBody>
      </p:sp>
      <p:pic>
        <p:nvPicPr>
          <p:cNvPr id="4098" name="Picture 2" descr="C:\Users\Master\Desktop\Ultime foto\pc7.jpg"/>
          <p:cNvPicPr>
            <a:picLocks noChangeAspect="1" noChangeArrowheads="1"/>
          </p:cNvPicPr>
          <p:nvPr/>
        </p:nvPicPr>
        <p:blipFill>
          <a:blip r:embed="rId3" cstate="print"/>
          <a:srcRect/>
          <a:stretch>
            <a:fillRect/>
          </a:stretch>
        </p:blipFill>
        <p:spPr bwMode="auto">
          <a:xfrm>
            <a:off x="2987824" y="4509120"/>
            <a:ext cx="3096344" cy="2053011"/>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4098"/>
                                        </p:tgtEl>
                                        <p:attrNameLst>
                                          <p:attrName>style.visibility</p:attrName>
                                        </p:attrNameLst>
                                      </p:cBhvr>
                                      <p:to>
                                        <p:strVal val="visible"/>
                                      </p:to>
                                    </p:set>
                                    <p:animEffect transition="in" filter="wheel(4)">
                                      <p:cBhvr>
                                        <p:cTn id="16" dur="2000"/>
                                        <p:tgtEl>
                                          <p:spTgt spid="4098"/>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0" y="980728"/>
            <a:ext cx="9144000" cy="792088"/>
          </a:xfrm>
        </p:spPr>
        <p:txBody>
          <a:bodyPr>
            <a:noAutofit/>
          </a:bodyPr>
          <a:lstStyle/>
          <a:p>
            <a:r>
              <a:rPr lang="it-IT" sz="2400" b="1" dirty="0" smtClean="0">
                <a:solidFill>
                  <a:srgbClr val="0070C0"/>
                </a:solidFill>
              </a:rPr>
              <a:t>Pornografia (2)</a:t>
            </a:r>
            <a:endParaRPr lang="it-IT" sz="2400" b="1" dirty="0">
              <a:solidFill>
                <a:srgbClr val="0070C0"/>
              </a:solidFill>
            </a:endParaRPr>
          </a:p>
        </p:txBody>
      </p:sp>
      <p:sp>
        <p:nvSpPr>
          <p:cNvPr id="6" name="Segnaposto data 5"/>
          <p:cNvSpPr>
            <a:spLocks noGrp="1"/>
          </p:cNvSpPr>
          <p:nvPr>
            <p:ph type="dt" sz="half" idx="10"/>
          </p:nvPr>
        </p:nvSpPr>
        <p:spPr/>
        <p:txBody>
          <a:bodyPr/>
          <a:lstStyle/>
          <a:p>
            <a:fld id="{9E94CE0F-9CCA-45DD-8988-72CA8C4EB9A3}"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32</a:t>
            </a:fld>
            <a:endParaRPr lang="it-IT" dirty="0"/>
          </a:p>
        </p:txBody>
      </p:sp>
      <p:pic>
        <p:nvPicPr>
          <p:cNvPr id="6146" name="Picture 2" descr="C:\Users\Master\Desktop\Raccolta foto\foto PPT\7c.jpg"/>
          <p:cNvPicPr>
            <a:picLocks noChangeAspect="1" noChangeArrowheads="1"/>
          </p:cNvPicPr>
          <p:nvPr/>
        </p:nvPicPr>
        <p:blipFill>
          <a:blip r:embed="rId2" cstate="print"/>
          <a:srcRect/>
          <a:stretch>
            <a:fillRect/>
          </a:stretch>
        </p:blipFill>
        <p:spPr bwMode="auto">
          <a:xfrm>
            <a:off x="7125581" y="0"/>
            <a:ext cx="2018419" cy="1078243"/>
          </a:xfrm>
          <a:prstGeom prst="rect">
            <a:avLst/>
          </a:prstGeom>
          <a:noFill/>
          <a:ln w="25400">
            <a:solidFill>
              <a:srgbClr val="FFFF00"/>
            </a:solidFill>
          </a:ln>
        </p:spPr>
      </p:pic>
      <p:pic>
        <p:nvPicPr>
          <p:cNvPr id="14" name="Picture 2" descr="C:\Users\Master\Desktop\Raccolta foto\foto PPT\7c.jpg"/>
          <p:cNvPicPr>
            <a:picLocks noChangeAspect="1" noChangeArrowheads="1"/>
          </p:cNvPicPr>
          <p:nvPr/>
        </p:nvPicPr>
        <p:blipFill>
          <a:blip r:embed="rId2" cstate="print"/>
          <a:srcRect/>
          <a:stretch>
            <a:fillRect/>
          </a:stretch>
        </p:blipFill>
        <p:spPr bwMode="auto">
          <a:xfrm>
            <a:off x="0" y="0"/>
            <a:ext cx="2018419" cy="1078243"/>
          </a:xfrm>
          <a:prstGeom prst="rect">
            <a:avLst/>
          </a:prstGeom>
          <a:noFill/>
          <a:ln w="25400">
            <a:solidFill>
              <a:srgbClr val="FFFF00"/>
            </a:solidFill>
          </a:ln>
        </p:spPr>
      </p:pic>
      <p:sp>
        <p:nvSpPr>
          <p:cNvPr id="8" name="Rettangolo 7"/>
          <p:cNvSpPr/>
          <p:nvPr/>
        </p:nvSpPr>
        <p:spPr>
          <a:xfrm>
            <a:off x="323528" y="1484784"/>
            <a:ext cx="3456384" cy="201622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Perché il numero </a:t>
            </a:r>
            <a:r>
              <a:rPr lang="it-IT" dirty="0" smtClean="0">
                <a:solidFill>
                  <a:srgbClr val="FFFF00"/>
                </a:solidFill>
              </a:rPr>
              <a:t>di preadolescenti e adolescenti che navigano in Internet alla ricerca di materiale pornografico è in costante aumento? I genitori, troppe volte, preferiscono non vedere, non sapere e non intervenire.</a:t>
            </a:r>
            <a:endParaRPr lang="it-IT" dirty="0">
              <a:solidFill>
                <a:srgbClr val="FFFF00"/>
              </a:solidFill>
            </a:endParaRPr>
          </a:p>
        </p:txBody>
      </p:sp>
      <p:sp>
        <p:nvSpPr>
          <p:cNvPr id="9" name="Rettangolo 8"/>
          <p:cNvSpPr/>
          <p:nvPr/>
        </p:nvSpPr>
        <p:spPr>
          <a:xfrm>
            <a:off x="323528" y="3645024"/>
            <a:ext cx="3456384"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Molti ragazzi </a:t>
            </a:r>
            <a:r>
              <a:rPr lang="it-IT" dirty="0" smtClean="0">
                <a:solidFill>
                  <a:srgbClr val="FFFF00"/>
                </a:solidFill>
              </a:rPr>
              <a:t>spendono una enorme quantità di tempo nell’esplorazione virtuale di materiale a contenuto sessualmente esplicito</a:t>
            </a:r>
            <a:endParaRPr lang="it-IT" dirty="0">
              <a:solidFill>
                <a:srgbClr val="FFFF00"/>
              </a:solidFill>
            </a:endParaRPr>
          </a:p>
        </p:txBody>
      </p:sp>
      <p:sp>
        <p:nvSpPr>
          <p:cNvPr id="10" name="Rettangolo 9"/>
          <p:cNvSpPr/>
          <p:nvPr/>
        </p:nvSpPr>
        <p:spPr>
          <a:xfrm>
            <a:off x="4139952" y="1484784"/>
            <a:ext cx="4752528" cy="216024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 ragazzi ne sono attratti e confusi</a:t>
            </a:r>
            <a:r>
              <a:rPr lang="it-IT" dirty="0" smtClean="0">
                <a:solidFill>
                  <a:srgbClr val="FFFF00"/>
                </a:solidFill>
              </a:rPr>
              <a:t>, eccitati e spaventati. Fanno presa su una curiosità difficile da “spegnere”. I primi contatti con la pornografia durano poco in termini di minuti ma in alcuni soggetti vanno a colonizzare ogni spazio mentale, diventando una specie di pensiero fisso, di ossessione che rimane attiva anche quando lo schermo è spento</a:t>
            </a:r>
            <a:endParaRPr lang="it-IT" dirty="0">
              <a:solidFill>
                <a:srgbClr val="FFFF00"/>
              </a:solidFill>
            </a:endParaRPr>
          </a:p>
        </p:txBody>
      </p:sp>
      <p:sp>
        <p:nvSpPr>
          <p:cNvPr id="11" name="Rettangolo 10"/>
          <p:cNvSpPr/>
          <p:nvPr/>
        </p:nvSpPr>
        <p:spPr>
          <a:xfrm>
            <a:off x="323528" y="5157192"/>
            <a:ext cx="3456384" cy="129614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Non è solo un fatto quantitativo</a:t>
            </a:r>
            <a:r>
              <a:rPr lang="it-IT" dirty="0" smtClean="0">
                <a:solidFill>
                  <a:srgbClr val="FFFF00"/>
                </a:solidFill>
              </a:rPr>
              <a:t>: situazioni, interazioni e immagini proposte dai siti pornografici, hanno un enorme impatto sulla mente dei ragazzi</a:t>
            </a:r>
            <a:endParaRPr lang="it-IT" dirty="0">
              <a:solidFill>
                <a:srgbClr val="FFFF00"/>
              </a:solidFill>
            </a:endParaRPr>
          </a:p>
        </p:txBody>
      </p:sp>
      <p:sp>
        <p:nvSpPr>
          <p:cNvPr id="12" name="Rettangolo 11"/>
          <p:cNvSpPr/>
          <p:nvPr/>
        </p:nvSpPr>
        <p:spPr>
          <a:xfrm>
            <a:off x="6300192" y="3717032"/>
            <a:ext cx="2592288" cy="273630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Dopo le iniziali </a:t>
            </a:r>
            <a:r>
              <a:rPr lang="it-IT" dirty="0" smtClean="0">
                <a:solidFill>
                  <a:srgbClr val="FFFF00"/>
                </a:solidFill>
              </a:rPr>
              <a:t>esplorazioni, i tempi di navigazione vanno via via aumentando. Percepire dunque un limite netto e deciso imposto dagli adulti aiuta figli e studenti a confinare enormemente le incursioni nei siti porno. </a:t>
            </a:r>
            <a:endParaRPr lang="it-IT" dirty="0">
              <a:solidFill>
                <a:srgbClr val="FFFF00"/>
              </a:solidFill>
            </a:endParaRPr>
          </a:p>
        </p:txBody>
      </p:sp>
      <p:pic>
        <p:nvPicPr>
          <p:cNvPr id="5122" name="Picture 2" descr="C:\Users\Master\Desktop\Ultime foto\pc8.jpg"/>
          <p:cNvPicPr>
            <a:picLocks noChangeAspect="1" noChangeArrowheads="1"/>
          </p:cNvPicPr>
          <p:nvPr/>
        </p:nvPicPr>
        <p:blipFill>
          <a:blip r:embed="rId3" cstate="print"/>
          <a:srcRect/>
          <a:stretch>
            <a:fillRect/>
          </a:stretch>
        </p:blipFill>
        <p:spPr bwMode="auto">
          <a:xfrm>
            <a:off x="3923928" y="4293096"/>
            <a:ext cx="2232248" cy="1629626"/>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5122"/>
                                        </p:tgtEl>
                                        <p:attrNameLst>
                                          <p:attrName>style.visibility</p:attrName>
                                        </p:attrNameLst>
                                      </p:cBhvr>
                                      <p:to>
                                        <p:strVal val="visible"/>
                                      </p:to>
                                    </p:set>
                                    <p:animEffect transition="in" filter="wheel(4)">
                                      <p:cBhvr>
                                        <p:cTn id="42" dur="2000"/>
                                        <p:tgtEl>
                                          <p:spTgt spid="5122"/>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anim calcmode="lin" valueType="num">
                                      <p:cBhvr>
                                        <p:cTn id="48" dur="1000" fill="hold"/>
                                        <p:tgtEl>
                                          <p:spTgt spid="12"/>
                                        </p:tgtEl>
                                        <p:attrNameLst>
                                          <p:attrName>ppt_x</p:attrName>
                                        </p:attrNameLst>
                                      </p:cBhvr>
                                      <p:tavLst>
                                        <p:tav tm="0">
                                          <p:val>
                                            <p:strVal val="#ppt_x"/>
                                          </p:val>
                                        </p:tav>
                                        <p:tav tm="100000">
                                          <p:val>
                                            <p:strVal val="#ppt_x"/>
                                          </p:val>
                                        </p:tav>
                                      </p:tavLst>
                                    </p:anim>
                                    <p:anim calcmode="lin" valueType="num">
                                      <p:cBhvr>
                                        <p:cTn id="4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0" grpId="0" animBg="1"/>
      <p:bldP spid="11" grpId="0" animBg="1"/>
      <p:bldP spid="1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0" y="980728"/>
            <a:ext cx="9144000" cy="792088"/>
          </a:xfrm>
        </p:spPr>
        <p:txBody>
          <a:bodyPr>
            <a:noAutofit/>
          </a:bodyPr>
          <a:lstStyle/>
          <a:p>
            <a:r>
              <a:rPr lang="it-IT" sz="2400" b="1" dirty="0" smtClean="0">
                <a:solidFill>
                  <a:srgbClr val="0070C0"/>
                </a:solidFill>
              </a:rPr>
              <a:t>Le regole d’oro per crescere un figlio</a:t>
            </a:r>
            <a:endParaRPr lang="it-IT" sz="2400" b="1" dirty="0">
              <a:solidFill>
                <a:srgbClr val="0070C0"/>
              </a:solidFill>
            </a:endParaRPr>
          </a:p>
        </p:txBody>
      </p:sp>
      <p:sp>
        <p:nvSpPr>
          <p:cNvPr id="6" name="Segnaposto data 5"/>
          <p:cNvSpPr>
            <a:spLocks noGrp="1"/>
          </p:cNvSpPr>
          <p:nvPr>
            <p:ph type="dt" sz="half" idx="10"/>
          </p:nvPr>
        </p:nvSpPr>
        <p:spPr/>
        <p:txBody>
          <a:bodyPr/>
          <a:lstStyle/>
          <a:p>
            <a:fld id="{B07654DE-BD43-4BBC-BC24-FCA2A579E4D3}"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33</a:t>
            </a:fld>
            <a:endParaRPr lang="it-IT" dirty="0"/>
          </a:p>
        </p:txBody>
      </p:sp>
      <p:sp>
        <p:nvSpPr>
          <p:cNvPr id="9" name="Freccia a destra 8"/>
          <p:cNvSpPr/>
          <p:nvPr/>
        </p:nvSpPr>
        <p:spPr>
          <a:xfrm>
            <a:off x="467544" y="1556792"/>
            <a:ext cx="352839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smtClean="0">
                <a:solidFill>
                  <a:srgbClr val="FFFF00"/>
                </a:solidFill>
              </a:rPr>
              <a:t>Stategli vicino</a:t>
            </a:r>
            <a:endParaRPr lang="it-IT" sz="2400" b="1" dirty="0">
              <a:solidFill>
                <a:srgbClr val="FFFF00"/>
              </a:solidFill>
            </a:endParaRPr>
          </a:p>
        </p:txBody>
      </p:sp>
      <p:sp>
        <p:nvSpPr>
          <p:cNvPr id="10" name="Freccia a destra 9"/>
          <p:cNvSpPr/>
          <p:nvPr/>
        </p:nvSpPr>
        <p:spPr>
          <a:xfrm>
            <a:off x="467544" y="2564904"/>
            <a:ext cx="352839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smtClean="0">
                <a:solidFill>
                  <a:srgbClr val="FFFF00"/>
                </a:solidFill>
              </a:rPr>
              <a:t>Parlate di tutto</a:t>
            </a:r>
            <a:endParaRPr lang="it-IT" sz="2400" b="1" dirty="0">
              <a:solidFill>
                <a:srgbClr val="FFFF00"/>
              </a:solidFill>
            </a:endParaRPr>
          </a:p>
        </p:txBody>
      </p:sp>
      <p:sp>
        <p:nvSpPr>
          <p:cNvPr id="11" name="Freccia a destra 10"/>
          <p:cNvSpPr/>
          <p:nvPr/>
        </p:nvSpPr>
        <p:spPr>
          <a:xfrm>
            <a:off x="467544" y="3573016"/>
            <a:ext cx="352839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smtClean="0">
                <a:solidFill>
                  <a:srgbClr val="FFFF00"/>
                </a:solidFill>
              </a:rPr>
              <a:t>Chiaritevi le idee</a:t>
            </a:r>
            <a:endParaRPr lang="it-IT" sz="2400" b="1" dirty="0">
              <a:solidFill>
                <a:srgbClr val="FFFF00"/>
              </a:solidFill>
            </a:endParaRPr>
          </a:p>
        </p:txBody>
      </p:sp>
      <p:sp>
        <p:nvSpPr>
          <p:cNvPr id="12" name="Freccia a destra 11"/>
          <p:cNvSpPr/>
          <p:nvPr/>
        </p:nvSpPr>
        <p:spPr>
          <a:xfrm>
            <a:off x="467544" y="4581128"/>
            <a:ext cx="352839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smtClean="0">
                <a:solidFill>
                  <a:srgbClr val="FFFF00"/>
                </a:solidFill>
              </a:rPr>
              <a:t>Siate orgogliosi di lui/lei</a:t>
            </a:r>
            <a:endParaRPr lang="it-IT" sz="2400" b="1" dirty="0">
              <a:solidFill>
                <a:srgbClr val="FFFF00"/>
              </a:solidFill>
            </a:endParaRPr>
          </a:p>
        </p:txBody>
      </p:sp>
      <p:sp>
        <p:nvSpPr>
          <p:cNvPr id="13" name="Freccia a destra 12"/>
          <p:cNvSpPr/>
          <p:nvPr/>
        </p:nvSpPr>
        <p:spPr>
          <a:xfrm>
            <a:off x="467544" y="5589240"/>
            <a:ext cx="352839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smtClean="0">
                <a:solidFill>
                  <a:srgbClr val="FFFF00"/>
                </a:solidFill>
              </a:rPr>
              <a:t>Lavorate in squadra</a:t>
            </a:r>
            <a:endParaRPr lang="it-IT" sz="2400" b="1" dirty="0">
              <a:solidFill>
                <a:srgbClr val="FFFF00"/>
              </a:solidFill>
            </a:endParaRPr>
          </a:p>
        </p:txBody>
      </p:sp>
      <p:pic>
        <p:nvPicPr>
          <p:cNvPr id="7170" name="Picture 2" descr="C:\Users\Master\Desktop\g6.jpg"/>
          <p:cNvPicPr>
            <a:picLocks noChangeAspect="1" noChangeArrowheads="1"/>
          </p:cNvPicPr>
          <p:nvPr/>
        </p:nvPicPr>
        <p:blipFill>
          <a:blip r:embed="rId2" cstate="print"/>
          <a:srcRect/>
          <a:stretch>
            <a:fillRect/>
          </a:stretch>
        </p:blipFill>
        <p:spPr bwMode="auto">
          <a:xfrm>
            <a:off x="4139952" y="2420888"/>
            <a:ext cx="4753708" cy="3163377"/>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Effect transition="in" filter="wheel(4)">
                                      <p:cBhvr>
                                        <p:cTn id="14" dur="2000"/>
                                        <p:tgtEl>
                                          <p:spTgt spid="7170"/>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9"/>
                                        </p:tgtEl>
                                        <p:attrNameLst>
                                          <p:attrName>ppt_y</p:attrName>
                                        </p:attrNameLst>
                                      </p:cBhvr>
                                      <p:tavLst>
                                        <p:tav tm="0">
                                          <p:val>
                                            <p:strVal val="#ppt_y"/>
                                          </p:val>
                                        </p:tav>
                                        <p:tav tm="100000">
                                          <p:val>
                                            <p:strVal val="#ppt_y"/>
                                          </p:val>
                                        </p:tav>
                                      </p:tavLst>
                                    </p:anim>
                                    <p:anim calcmode="lin" valueType="num">
                                      <p:cBhvr>
                                        <p:cTn id="21"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41" presetClass="entr" presetSubtype="0" fill="hold" grpId="0" nodeType="clickEffect">
                                  <p:stCondLst>
                                    <p:cond delay="0"/>
                                  </p:stCondLst>
                                  <p:iterate type="lt">
                                    <p:tmPct val="10000"/>
                                  </p:iterate>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10"/>
                                        </p:tgtEl>
                                        <p:attrNameLst>
                                          <p:attrName>ppt_y</p:attrName>
                                        </p:attrNameLst>
                                      </p:cBhvr>
                                      <p:tavLst>
                                        <p:tav tm="0">
                                          <p:val>
                                            <p:strVal val="#ppt_y"/>
                                          </p:val>
                                        </p:tav>
                                        <p:tav tm="100000">
                                          <p:val>
                                            <p:strVal val="#ppt_y"/>
                                          </p:val>
                                        </p:tav>
                                      </p:tavLst>
                                    </p:anim>
                                    <p:anim calcmode="lin" valueType="num">
                                      <p:cBhvr>
                                        <p:cTn id="30"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41" presetClass="entr" presetSubtype="0" fill="hold" grpId="0" nodeType="clickEffect">
                                  <p:stCondLst>
                                    <p:cond delay="0"/>
                                  </p:stCondLst>
                                  <p:iterate type="lt">
                                    <p:tmPct val="10000"/>
                                  </p:iterate>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11"/>
                                        </p:tgtEl>
                                        <p:attrNameLst>
                                          <p:attrName>ppt_y</p:attrName>
                                        </p:attrNameLst>
                                      </p:cBhvr>
                                      <p:tavLst>
                                        <p:tav tm="0">
                                          <p:val>
                                            <p:strVal val="#ppt_y"/>
                                          </p:val>
                                        </p:tav>
                                        <p:tav tm="100000">
                                          <p:val>
                                            <p:strVal val="#ppt_y"/>
                                          </p:val>
                                        </p:tav>
                                      </p:tavLst>
                                    </p:anim>
                                    <p:anim calcmode="lin" valueType="num">
                                      <p:cBhvr>
                                        <p:cTn id="3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41" presetClass="entr" presetSubtype="0" fill="hold" grpId="0" nodeType="clickEffect">
                                  <p:stCondLst>
                                    <p:cond delay="0"/>
                                  </p:stCondLst>
                                  <p:iterate type="lt">
                                    <p:tmPct val="10000"/>
                                  </p:iterate>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47" dur="500" fill="hold"/>
                                        <p:tgtEl>
                                          <p:spTgt spid="12"/>
                                        </p:tgtEl>
                                        <p:attrNameLst>
                                          <p:attrName>ppt_y</p:attrName>
                                        </p:attrNameLst>
                                      </p:cBhvr>
                                      <p:tavLst>
                                        <p:tav tm="0">
                                          <p:val>
                                            <p:strVal val="#ppt_y"/>
                                          </p:val>
                                        </p:tav>
                                        <p:tav tm="100000">
                                          <p:val>
                                            <p:strVal val="#ppt_y"/>
                                          </p:val>
                                        </p:tav>
                                      </p:tavLst>
                                    </p:anim>
                                    <p:anim calcmode="lin" valueType="num">
                                      <p:cBhvr>
                                        <p:cTn id="48"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49"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50" dur="500" tmFilter="0,0; .5, 1; 1, 1"/>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41" presetClass="entr" presetSubtype="0" fill="hold" grpId="0" nodeType="clickEffect">
                                  <p:stCondLst>
                                    <p:cond delay="0"/>
                                  </p:stCondLst>
                                  <p:iterate type="lt">
                                    <p:tmPct val="10000"/>
                                  </p:iterate>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13"/>
                                        </p:tgtEl>
                                        <p:attrNameLst>
                                          <p:attrName>ppt_y</p:attrName>
                                        </p:attrNameLst>
                                      </p:cBhvr>
                                      <p:tavLst>
                                        <p:tav tm="0">
                                          <p:val>
                                            <p:strVal val="#ppt_y"/>
                                          </p:val>
                                        </p:tav>
                                        <p:tav tm="100000">
                                          <p:val>
                                            <p:strVal val="#ppt_y"/>
                                          </p:val>
                                        </p:tav>
                                      </p:tavLst>
                                    </p:anim>
                                    <p:anim calcmode="lin" valueType="num">
                                      <p:cBhvr>
                                        <p:cTn id="57"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P spid="10" grpId="0" animBg="1"/>
      <p:bldP spid="11" grpId="0" animBg="1"/>
      <p:bldP spid="12" grpId="0" animBg="1"/>
      <p:bldP spid="1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0" y="980728"/>
            <a:ext cx="9144000" cy="792088"/>
          </a:xfrm>
        </p:spPr>
        <p:txBody>
          <a:bodyPr>
            <a:noAutofit/>
          </a:bodyPr>
          <a:lstStyle/>
          <a:p>
            <a:r>
              <a:rPr lang="it-IT" sz="2400" b="1" dirty="0" smtClean="0">
                <a:solidFill>
                  <a:srgbClr val="0070C0"/>
                </a:solidFill>
              </a:rPr>
              <a:t>Stategli vicino</a:t>
            </a:r>
            <a:endParaRPr lang="it-IT" sz="2400" b="1" dirty="0">
              <a:solidFill>
                <a:srgbClr val="0070C0"/>
              </a:solidFill>
            </a:endParaRPr>
          </a:p>
        </p:txBody>
      </p:sp>
      <p:sp>
        <p:nvSpPr>
          <p:cNvPr id="6" name="Segnaposto data 5"/>
          <p:cNvSpPr>
            <a:spLocks noGrp="1"/>
          </p:cNvSpPr>
          <p:nvPr>
            <p:ph type="dt" sz="half" idx="10"/>
          </p:nvPr>
        </p:nvSpPr>
        <p:spPr/>
        <p:txBody>
          <a:bodyPr/>
          <a:lstStyle/>
          <a:p>
            <a:fld id="{BA6AB28B-484B-45C0-8DD9-F83D78F21673}"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34</a:t>
            </a:fld>
            <a:endParaRPr lang="it-IT" dirty="0"/>
          </a:p>
        </p:txBody>
      </p:sp>
      <p:sp>
        <p:nvSpPr>
          <p:cNvPr id="8" name="Rettangolo 7"/>
          <p:cNvSpPr/>
          <p:nvPr/>
        </p:nvSpPr>
        <p:spPr>
          <a:xfrm>
            <a:off x="323528" y="1484784"/>
            <a:ext cx="3960440" cy="266429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Molti genitori sentono </a:t>
            </a:r>
            <a:r>
              <a:rPr lang="it-IT" dirty="0" smtClean="0">
                <a:solidFill>
                  <a:srgbClr val="FFFF00"/>
                </a:solidFill>
              </a:rPr>
              <a:t>suonare i campanelli d’allarme quando i figli vanno alla scuola superiore o cominciano a manifestare comportamenti tipici della preadolescenza: fumare qualche sigaretta di nascosto, piccoli atti di vandalismo con gli amici, saltare scuola senza preavviso, perdere la testa per qualche compagno/a </a:t>
            </a:r>
            <a:endParaRPr lang="it-IT" dirty="0">
              <a:solidFill>
                <a:srgbClr val="FFFF00"/>
              </a:solidFill>
            </a:endParaRPr>
          </a:p>
        </p:txBody>
      </p:sp>
      <p:sp>
        <p:nvSpPr>
          <p:cNvPr id="10" name="Rettangolo 9"/>
          <p:cNvSpPr/>
          <p:nvPr/>
        </p:nvSpPr>
        <p:spPr>
          <a:xfrm>
            <a:off x="4572000" y="1484784"/>
            <a:ext cx="4320480"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E’ importante ribadire </a:t>
            </a:r>
            <a:r>
              <a:rPr lang="it-IT" dirty="0" smtClean="0">
                <a:solidFill>
                  <a:srgbClr val="FFFF00"/>
                </a:solidFill>
              </a:rPr>
              <a:t>che un genitore nasce quando nasce il figlio e poi lo deve accompagnare, sostenere, proteggere e rendere un buon esploratore della vita </a:t>
            </a:r>
          </a:p>
          <a:p>
            <a:pPr algn="ctr"/>
            <a:r>
              <a:rPr lang="it-IT" dirty="0" smtClean="0">
                <a:solidFill>
                  <a:srgbClr val="FFFF00"/>
                </a:solidFill>
              </a:rPr>
              <a:t>sin dal primo giorno</a:t>
            </a:r>
            <a:endParaRPr lang="it-IT" dirty="0">
              <a:solidFill>
                <a:srgbClr val="FFFF00"/>
              </a:solidFill>
            </a:endParaRPr>
          </a:p>
        </p:txBody>
      </p:sp>
      <p:sp>
        <p:nvSpPr>
          <p:cNvPr id="11" name="Rettangolo 10"/>
          <p:cNvSpPr/>
          <p:nvPr/>
        </p:nvSpPr>
        <p:spPr>
          <a:xfrm>
            <a:off x="323528" y="4293096"/>
            <a:ext cx="3960440" cy="216024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Credono di dover mettere </a:t>
            </a:r>
            <a:r>
              <a:rPr lang="it-IT" dirty="0" smtClean="0">
                <a:solidFill>
                  <a:srgbClr val="FFFF00"/>
                </a:solidFill>
              </a:rPr>
              <a:t>in atto interventi educativi forti allo scopo di proteggerli dai rischi nei quali, loro malgrado, si possono trovare coinvolti. Ma non si può diventare papà sceriffi all’improvviso se per anni sono stati latitanti, assenti, genitori non coinvolti e non appassionati alla sua crescita</a:t>
            </a:r>
            <a:endParaRPr lang="it-IT" dirty="0">
              <a:solidFill>
                <a:srgbClr val="FFFF00"/>
              </a:solidFill>
            </a:endParaRPr>
          </a:p>
        </p:txBody>
      </p:sp>
      <p:pic>
        <p:nvPicPr>
          <p:cNvPr id="15" name="Picture 2" descr="C:\Users\Master\Desktop\g6.jpg"/>
          <p:cNvPicPr>
            <a:picLocks noChangeAspect="1" noChangeArrowheads="1"/>
          </p:cNvPicPr>
          <p:nvPr/>
        </p:nvPicPr>
        <p:blipFill>
          <a:blip r:embed="rId2" cstate="print"/>
          <a:srcRect/>
          <a:stretch>
            <a:fillRect/>
          </a:stretch>
        </p:blipFill>
        <p:spPr bwMode="auto">
          <a:xfrm>
            <a:off x="7744762" y="0"/>
            <a:ext cx="1399238" cy="931129"/>
          </a:xfrm>
          <a:prstGeom prst="rect">
            <a:avLst/>
          </a:prstGeom>
          <a:noFill/>
          <a:ln w="25400">
            <a:solidFill>
              <a:srgbClr val="FFFF00"/>
            </a:solidFill>
          </a:ln>
        </p:spPr>
      </p:pic>
      <p:pic>
        <p:nvPicPr>
          <p:cNvPr id="16" name="Picture 2" descr="C:\Users\Master\Desktop\g6.jpg"/>
          <p:cNvPicPr>
            <a:picLocks noChangeAspect="1" noChangeArrowheads="1"/>
          </p:cNvPicPr>
          <p:nvPr/>
        </p:nvPicPr>
        <p:blipFill>
          <a:blip r:embed="rId2" cstate="print"/>
          <a:srcRect/>
          <a:stretch>
            <a:fillRect/>
          </a:stretch>
        </p:blipFill>
        <p:spPr bwMode="auto">
          <a:xfrm>
            <a:off x="0" y="0"/>
            <a:ext cx="1399238" cy="931129"/>
          </a:xfrm>
          <a:prstGeom prst="rect">
            <a:avLst/>
          </a:prstGeom>
          <a:noFill/>
          <a:ln w="25400">
            <a:solidFill>
              <a:srgbClr val="FFFF00"/>
            </a:solidFill>
          </a:ln>
        </p:spPr>
      </p:pic>
      <p:pic>
        <p:nvPicPr>
          <p:cNvPr id="4" name="Picture 2" descr="C:\Users\Master\Desktop\Ultime foto\gf8.jpg"/>
          <p:cNvPicPr>
            <a:picLocks noChangeAspect="1" noChangeArrowheads="1"/>
          </p:cNvPicPr>
          <p:nvPr/>
        </p:nvPicPr>
        <p:blipFill>
          <a:blip r:embed="rId3" cstate="print"/>
          <a:srcRect b="8766"/>
          <a:stretch>
            <a:fillRect/>
          </a:stretch>
        </p:blipFill>
        <p:spPr bwMode="auto">
          <a:xfrm>
            <a:off x="6372200" y="4725144"/>
            <a:ext cx="2464315" cy="1728192"/>
          </a:xfrm>
          <a:prstGeom prst="rect">
            <a:avLst/>
          </a:prstGeom>
          <a:noFill/>
          <a:ln w="25400">
            <a:solidFill>
              <a:schemeClr val="accent2"/>
            </a:solidFill>
          </a:ln>
        </p:spPr>
      </p:pic>
      <p:pic>
        <p:nvPicPr>
          <p:cNvPr id="6147" name="Picture 3" descr="C:\Users\Master\Desktop\Ultime foto\gf9.jpg"/>
          <p:cNvPicPr>
            <a:picLocks noChangeAspect="1" noChangeArrowheads="1"/>
          </p:cNvPicPr>
          <p:nvPr/>
        </p:nvPicPr>
        <p:blipFill>
          <a:blip r:embed="rId4" cstate="print"/>
          <a:srcRect/>
          <a:stretch>
            <a:fillRect/>
          </a:stretch>
        </p:blipFill>
        <p:spPr bwMode="auto">
          <a:xfrm>
            <a:off x="4572000" y="2996952"/>
            <a:ext cx="2448272" cy="1629214"/>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6147"/>
                                        </p:tgtEl>
                                        <p:attrNameLst>
                                          <p:attrName>style.visibility</p:attrName>
                                        </p:attrNameLst>
                                      </p:cBhvr>
                                      <p:to>
                                        <p:strVal val="visible"/>
                                      </p:to>
                                    </p:set>
                                    <p:animEffect transition="in" filter="wheel(4)">
                                      <p:cBhvr>
                                        <p:cTn id="14" dur="2000"/>
                                        <p:tgtEl>
                                          <p:spTgt spid="6147"/>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heel(4)">
                                      <p:cBhvr>
                                        <p:cTn id="33" dur="2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1000"/>
                                        <p:tgtEl>
                                          <p:spTgt spid="10"/>
                                        </p:tgtEl>
                                      </p:cBhvr>
                                    </p:animEffect>
                                    <p:anim calcmode="lin" valueType="num">
                                      <p:cBhvr>
                                        <p:cTn id="39" dur="1000" fill="hold"/>
                                        <p:tgtEl>
                                          <p:spTgt spid="10"/>
                                        </p:tgtEl>
                                        <p:attrNameLst>
                                          <p:attrName>ppt_x</p:attrName>
                                        </p:attrNameLst>
                                      </p:cBhvr>
                                      <p:tavLst>
                                        <p:tav tm="0">
                                          <p:val>
                                            <p:strVal val="#ppt_x"/>
                                          </p:val>
                                        </p:tav>
                                        <p:tav tm="100000">
                                          <p:val>
                                            <p:strVal val="#ppt_x"/>
                                          </p:val>
                                        </p:tav>
                                      </p:tavLst>
                                    </p:anim>
                                    <p:anim calcmode="lin" valueType="num">
                                      <p:cBhvr>
                                        <p:cTn id="4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10" grpId="0" animBg="1"/>
      <p:bldP spid="1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0" y="980728"/>
            <a:ext cx="9144000" cy="792088"/>
          </a:xfrm>
        </p:spPr>
        <p:txBody>
          <a:bodyPr>
            <a:noAutofit/>
          </a:bodyPr>
          <a:lstStyle/>
          <a:p>
            <a:r>
              <a:rPr lang="it-IT" sz="2400" b="1" dirty="0" smtClean="0">
                <a:solidFill>
                  <a:srgbClr val="0070C0"/>
                </a:solidFill>
              </a:rPr>
              <a:t>Parlate di tutto</a:t>
            </a:r>
            <a:endParaRPr lang="it-IT" sz="2400" b="1" dirty="0">
              <a:solidFill>
                <a:srgbClr val="0070C0"/>
              </a:solidFill>
            </a:endParaRPr>
          </a:p>
        </p:txBody>
      </p:sp>
      <p:sp>
        <p:nvSpPr>
          <p:cNvPr id="6" name="Segnaposto data 5"/>
          <p:cNvSpPr>
            <a:spLocks noGrp="1"/>
          </p:cNvSpPr>
          <p:nvPr>
            <p:ph type="dt" sz="half" idx="10"/>
          </p:nvPr>
        </p:nvSpPr>
        <p:spPr/>
        <p:txBody>
          <a:bodyPr/>
          <a:lstStyle/>
          <a:p>
            <a:fld id="{ABF840FE-304B-4D2D-A36F-60C45A932848}"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35</a:t>
            </a:fld>
            <a:endParaRPr lang="it-IT" dirty="0"/>
          </a:p>
        </p:txBody>
      </p:sp>
      <p:sp>
        <p:nvSpPr>
          <p:cNvPr id="8" name="Rettangolo 7"/>
          <p:cNvSpPr/>
          <p:nvPr/>
        </p:nvSpPr>
        <p:spPr>
          <a:xfrm>
            <a:off x="323528" y="1484784"/>
            <a:ext cx="4176464" cy="172819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Droga, sesso su Internet</a:t>
            </a:r>
            <a:r>
              <a:rPr lang="it-IT" dirty="0" smtClean="0">
                <a:solidFill>
                  <a:srgbClr val="FFFF00"/>
                </a:solidFill>
              </a:rPr>
              <a:t>, alcol e guida pericolosa: su questi temi spesso i genitori non hanno alcuna esperienza di conversazione con i propri figli. Forse perché quando erano figli non ne hanno parlato con i loro genitori. </a:t>
            </a:r>
            <a:endParaRPr lang="it-IT" dirty="0">
              <a:solidFill>
                <a:srgbClr val="FFFF00"/>
              </a:solidFill>
            </a:endParaRPr>
          </a:p>
        </p:txBody>
      </p:sp>
      <p:sp>
        <p:nvSpPr>
          <p:cNvPr id="10" name="Rettangolo 9"/>
          <p:cNvSpPr/>
          <p:nvPr/>
        </p:nvSpPr>
        <p:spPr>
          <a:xfrm>
            <a:off x="4860032" y="1484784"/>
            <a:ext cx="4032448" cy="172819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Per questo </a:t>
            </a:r>
            <a:r>
              <a:rPr lang="it-IT" dirty="0" smtClean="0">
                <a:solidFill>
                  <a:srgbClr val="FFFF00"/>
                </a:solidFill>
              </a:rPr>
              <a:t>devono essere loro, con l’azione congiunta degli insegnanti a scuola, a prendere per mano i propri figli e a dialogare di temi scomodi, su cui le mamme  e i papà di un tempo non sapevano trovare le parole</a:t>
            </a:r>
            <a:endParaRPr lang="it-IT" dirty="0">
              <a:solidFill>
                <a:srgbClr val="FFFF00"/>
              </a:solidFill>
            </a:endParaRPr>
          </a:p>
        </p:txBody>
      </p:sp>
      <p:sp>
        <p:nvSpPr>
          <p:cNvPr id="11" name="Rettangolo 10"/>
          <p:cNvSpPr/>
          <p:nvPr/>
        </p:nvSpPr>
        <p:spPr>
          <a:xfrm>
            <a:off x="323528" y="3356992"/>
            <a:ext cx="4176464" cy="144016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Le ricerche confermano </a:t>
            </a:r>
            <a:r>
              <a:rPr lang="it-IT" dirty="0" smtClean="0">
                <a:solidFill>
                  <a:srgbClr val="FFFF00"/>
                </a:solidFill>
              </a:rPr>
              <a:t>che più un figlio riceve un’educazione preventiva all’interno della sua famiglia, più è dotato di fattori di protezione verso i pericoli </a:t>
            </a:r>
          </a:p>
          <a:p>
            <a:pPr algn="ctr"/>
            <a:r>
              <a:rPr lang="it-IT" dirty="0" smtClean="0">
                <a:solidFill>
                  <a:srgbClr val="FFFF00"/>
                </a:solidFill>
              </a:rPr>
              <a:t>nei quali si può trovare coinvolto</a:t>
            </a:r>
            <a:endParaRPr lang="it-IT" dirty="0">
              <a:solidFill>
                <a:srgbClr val="FFFF00"/>
              </a:solidFill>
            </a:endParaRPr>
          </a:p>
        </p:txBody>
      </p:sp>
      <p:pic>
        <p:nvPicPr>
          <p:cNvPr id="15" name="Picture 2" descr="C:\Users\Master\Desktop\g6.jpg"/>
          <p:cNvPicPr>
            <a:picLocks noChangeAspect="1" noChangeArrowheads="1"/>
          </p:cNvPicPr>
          <p:nvPr/>
        </p:nvPicPr>
        <p:blipFill>
          <a:blip r:embed="rId2" cstate="print"/>
          <a:srcRect/>
          <a:stretch>
            <a:fillRect/>
          </a:stretch>
        </p:blipFill>
        <p:spPr bwMode="auto">
          <a:xfrm>
            <a:off x="7744762" y="0"/>
            <a:ext cx="1399238" cy="931129"/>
          </a:xfrm>
          <a:prstGeom prst="rect">
            <a:avLst/>
          </a:prstGeom>
          <a:noFill/>
          <a:ln w="25400">
            <a:solidFill>
              <a:srgbClr val="FFFF00"/>
            </a:solidFill>
          </a:ln>
        </p:spPr>
      </p:pic>
      <p:pic>
        <p:nvPicPr>
          <p:cNvPr id="16" name="Picture 2" descr="C:\Users\Master\Desktop\g6.jpg"/>
          <p:cNvPicPr>
            <a:picLocks noChangeAspect="1" noChangeArrowheads="1"/>
          </p:cNvPicPr>
          <p:nvPr/>
        </p:nvPicPr>
        <p:blipFill>
          <a:blip r:embed="rId2" cstate="print"/>
          <a:srcRect/>
          <a:stretch>
            <a:fillRect/>
          </a:stretch>
        </p:blipFill>
        <p:spPr bwMode="auto">
          <a:xfrm>
            <a:off x="0" y="0"/>
            <a:ext cx="1399238" cy="931129"/>
          </a:xfrm>
          <a:prstGeom prst="rect">
            <a:avLst/>
          </a:prstGeom>
          <a:noFill/>
          <a:ln w="25400">
            <a:solidFill>
              <a:srgbClr val="FFFF00"/>
            </a:solidFill>
          </a:ln>
        </p:spPr>
      </p:pic>
      <p:sp>
        <p:nvSpPr>
          <p:cNvPr id="13" name="Rettangolo 12"/>
          <p:cNvSpPr/>
          <p:nvPr/>
        </p:nvSpPr>
        <p:spPr>
          <a:xfrm>
            <a:off x="323528" y="5013176"/>
            <a:ext cx="4176464"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Fin dalla scuola primaria </a:t>
            </a:r>
            <a:r>
              <a:rPr lang="it-IT" dirty="0" smtClean="0">
                <a:solidFill>
                  <a:srgbClr val="FFFF00"/>
                </a:solidFill>
              </a:rPr>
              <a:t>i bambini vivono nel mondo, ne assorbono i temi, i problemi, le parole, gli aspetti controversi. Ascoltano le notizie della cronaca e percepiscono le intensità emotive</a:t>
            </a:r>
            <a:endParaRPr lang="it-IT" dirty="0">
              <a:solidFill>
                <a:srgbClr val="FFFF00"/>
              </a:solidFill>
            </a:endParaRPr>
          </a:p>
        </p:txBody>
      </p:sp>
      <p:pic>
        <p:nvPicPr>
          <p:cNvPr id="7170" name="Picture 2" descr="C:\Users\Master\Desktop\Ultime foto\gf4.jpg"/>
          <p:cNvPicPr>
            <a:picLocks noChangeAspect="1" noChangeArrowheads="1"/>
          </p:cNvPicPr>
          <p:nvPr/>
        </p:nvPicPr>
        <p:blipFill>
          <a:blip r:embed="rId3" cstate="print"/>
          <a:srcRect b="8009"/>
          <a:stretch>
            <a:fillRect/>
          </a:stretch>
        </p:blipFill>
        <p:spPr bwMode="auto">
          <a:xfrm>
            <a:off x="4860032" y="3356992"/>
            <a:ext cx="4032448" cy="3024336"/>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Effect transition="in" filter="wheel(4)">
                                      <p:cBhvr>
                                        <p:cTn id="14" dur="2000"/>
                                        <p:tgtEl>
                                          <p:spTgt spid="717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1000"/>
                                        <p:tgtEl>
                                          <p:spTgt spid="13"/>
                                        </p:tgtEl>
                                      </p:cBhvr>
                                    </p:animEffect>
                                    <p:anim calcmode="lin" valueType="num">
                                      <p:cBhvr>
                                        <p:cTn id="34" dur="1000" fill="hold"/>
                                        <p:tgtEl>
                                          <p:spTgt spid="13"/>
                                        </p:tgtEl>
                                        <p:attrNameLst>
                                          <p:attrName>ppt_x</p:attrName>
                                        </p:attrNameLst>
                                      </p:cBhvr>
                                      <p:tavLst>
                                        <p:tav tm="0">
                                          <p:val>
                                            <p:strVal val="#ppt_x"/>
                                          </p:val>
                                        </p:tav>
                                        <p:tav tm="100000">
                                          <p:val>
                                            <p:strVal val="#ppt_x"/>
                                          </p:val>
                                        </p:tav>
                                      </p:tavLst>
                                    </p:anim>
                                    <p:anim calcmode="lin" valueType="num">
                                      <p:cBhvr>
                                        <p:cTn id="3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10" grpId="0" animBg="1"/>
      <p:bldP spid="11" grpId="0" animBg="1"/>
      <p:bldP spid="1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0" y="980728"/>
            <a:ext cx="9144000" cy="792088"/>
          </a:xfrm>
        </p:spPr>
        <p:txBody>
          <a:bodyPr>
            <a:noAutofit/>
          </a:bodyPr>
          <a:lstStyle/>
          <a:p>
            <a:r>
              <a:rPr lang="it-IT" sz="2400" b="1" dirty="0" smtClean="0">
                <a:solidFill>
                  <a:srgbClr val="0070C0"/>
                </a:solidFill>
              </a:rPr>
              <a:t>Chiaritevi le idee</a:t>
            </a:r>
            <a:endParaRPr lang="it-IT" sz="2400" b="1" dirty="0">
              <a:solidFill>
                <a:srgbClr val="0070C0"/>
              </a:solidFill>
            </a:endParaRPr>
          </a:p>
        </p:txBody>
      </p:sp>
      <p:sp>
        <p:nvSpPr>
          <p:cNvPr id="6" name="Segnaposto data 5"/>
          <p:cNvSpPr>
            <a:spLocks noGrp="1"/>
          </p:cNvSpPr>
          <p:nvPr>
            <p:ph type="dt" sz="half" idx="10"/>
          </p:nvPr>
        </p:nvSpPr>
        <p:spPr/>
        <p:txBody>
          <a:bodyPr/>
          <a:lstStyle/>
          <a:p>
            <a:fld id="{AC13A316-2B2C-4BAC-83F3-1130C47D4FA8}"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36</a:t>
            </a:fld>
            <a:endParaRPr lang="it-IT" dirty="0"/>
          </a:p>
        </p:txBody>
      </p:sp>
      <p:sp>
        <p:nvSpPr>
          <p:cNvPr id="8" name="Rettangolo 7"/>
          <p:cNvSpPr/>
          <p:nvPr/>
        </p:nvSpPr>
        <p:spPr>
          <a:xfrm>
            <a:off x="323528" y="1484784"/>
            <a:ext cx="4176464" cy="216024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Non deve mai venire meno </a:t>
            </a:r>
            <a:r>
              <a:rPr lang="it-IT" dirty="0" smtClean="0">
                <a:solidFill>
                  <a:srgbClr val="FFFF00"/>
                </a:solidFill>
              </a:rPr>
              <a:t>il ruolo autorevole e responsabile dei genitori, alla vana ricerca di un’illusoria situazione di parità: scendere al livello dei figli toglie a un genitore la possibilità di presidiare dall’alto del proprio ruolo le possibilità di sperimentazione di un adolescente </a:t>
            </a:r>
            <a:endParaRPr lang="it-IT" dirty="0">
              <a:solidFill>
                <a:srgbClr val="FFFF00"/>
              </a:solidFill>
            </a:endParaRPr>
          </a:p>
        </p:txBody>
      </p:sp>
      <p:sp>
        <p:nvSpPr>
          <p:cNvPr id="10" name="Rettangolo 9"/>
          <p:cNvSpPr/>
          <p:nvPr/>
        </p:nvSpPr>
        <p:spPr>
          <a:xfrm>
            <a:off x="4860032" y="1484784"/>
            <a:ext cx="4032448" cy="252028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rgbClr val="FFFF00"/>
                </a:solidFill>
              </a:rPr>
              <a:t>Un adolescente deve comprendere </a:t>
            </a:r>
            <a:r>
              <a:rPr lang="it-IT" sz="2000" dirty="0" smtClean="0">
                <a:solidFill>
                  <a:srgbClr val="FFFF00"/>
                </a:solidFill>
              </a:rPr>
              <a:t>che la libertà personale si conquista attraverso il  continuo e faticoso allenamento quotidiano in cui la tentazione a volere e potere tutto si trasforma nella concreta capacità di sapere e volere ciò che lo aiuta a diventare chi davvero vuole essere </a:t>
            </a:r>
            <a:endParaRPr lang="it-IT" sz="2000" dirty="0">
              <a:solidFill>
                <a:srgbClr val="FFFF00"/>
              </a:solidFill>
            </a:endParaRPr>
          </a:p>
        </p:txBody>
      </p:sp>
      <p:pic>
        <p:nvPicPr>
          <p:cNvPr id="15" name="Picture 2" descr="C:\Users\Master\Desktop\g6.jpg"/>
          <p:cNvPicPr>
            <a:picLocks noChangeAspect="1" noChangeArrowheads="1"/>
          </p:cNvPicPr>
          <p:nvPr/>
        </p:nvPicPr>
        <p:blipFill>
          <a:blip r:embed="rId2" cstate="print"/>
          <a:srcRect/>
          <a:stretch>
            <a:fillRect/>
          </a:stretch>
        </p:blipFill>
        <p:spPr bwMode="auto">
          <a:xfrm>
            <a:off x="7744762" y="0"/>
            <a:ext cx="1399238" cy="931129"/>
          </a:xfrm>
          <a:prstGeom prst="rect">
            <a:avLst/>
          </a:prstGeom>
          <a:noFill/>
          <a:ln w="25400">
            <a:solidFill>
              <a:srgbClr val="FFFF00"/>
            </a:solidFill>
          </a:ln>
        </p:spPr>
      </p:pic>
      <p:pic>
        <p:nvPicPr>
          <p:cNvPr id="16" name="Picture 2" descr="C:\Users\Master\Desktop\g6.jpg"/>
          <p:cNvPicPr>
            <a:picLocks noChangeAspect="1" noChangeArrowheads="1"/>
          </p:cNvPicPr>
          <p:nvPr/>
        </p:nvPicPr>
        <p:blipFill>
          <a:blip r:embed="rId2" cstate="print"/>
          <a:srcRect/>
          <a:stretch>
            <a:fillRect/>
          </a:stretch>
        </p:blipFill>
        <p:spPr bwMode="auto">
          <a:xfrm>
            <a:off x="0" y="0"/>
            <a:ext cx="1399238" cy="931129"/>
          </a:xfrm>
          <a:prstGeom prst="rect">
            <a:avLst/>
          </a:prstGeom>
          <a:noFill/>
          <a:ln w="25400">
            <a:solidFill>
              <a:srgbClr val="FFFF00"/>
            </a:solidFill>
          </a:ln>
        </p:spPr>
      </p:pic>
      <p:sp>
        <p:nvSpPr>
          <p:cNvPr id="13" name="Rettangolo 12"/>
          <p:cNvSpPr/>
          <p:nvPr/>
        </p:nvSpPr>
        <p:spPr>
          <a:xfrm>
            <a:off x="323528" y="3861048"/>
            <a:ext cx="4176464" cy="252028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Parole come legalità</a:t>
            </a:r>
            <a:r>
              <a:rPr lang="it-IT" dirty="0" smtClean="0">
                <a:solidFill>
                  <a:srgbClr val="FFFF00"/>
                </a:solidFill>
              </a:rPr>
              <a:t>, sobrietà, intimità, regole e autocontrollo non dovrebbero mai essere in discussione dagli adulti, soprattutto di fronte a chi sta crescendo. E’ fondamentale che gli adulti ribadiscano con le parole e con i fatti il bisogno di comportamenti corretti e non abbiano paura di testimoniare questi principi davanti ai figli anche con i no</a:t>
            </a:r>
            <a:endParaRPr lang="it-IT" dirty="0">
              <a:solidFill>
                <a:srgbClr val="FFFF00"/>
              </a:solidFill>
            </a:endParaRPr>
          </a:p>
        </p:txBody>
      </p:sp>
      <p:pic>
        <p:nvPicPr>
          <p:cNvPr id="8194" name="Picture 2" descr="C:\Users\Master\Desktop\Ultime foto\gf10.jpg"/>
          <p:cNvPicPr>
            <a:picLocks noChangeAspect="1" noChangeArrowheads="1"/>
          </p:cNvPicPr>
          <p:nvPr/>
        </p:nvPicPr>
        <p:blipFill>
          <a:blip r:embed="rId3" cstate="print"/>
          <a:srcRect/>
          <a:stretch>
            <a:fillRect/>
          </a:stretch>
        </p:blipFill>
        <p:spPr bwMode="auto">
          <a:xfrm>
            <a:off x="4860032" y="4653136"/>
            <a:ext cx="4032448" cy="1728192"/>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Effect transition="in" filter="wheel(4)">
                                      <p:cBhvr>
                                        <p:cTn id="14" dur="2000"/>
                                        <p:tgtEl>
                                          <p:spTgt spid="819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10" grpId="0" animBg="1"/>
      <p:bldP spid="1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0" y="980728"/>
            <a:ext cx="9144000" cy="792088"/>
          </a:xfrm>
        </p:spPr>
        <p:txBody>
          <a:bodyPr>
            <a:noAutofit/>
          </a:bodyPr>
          <a:lstStyle/>
          <a:p>
            <a:r>
              <a:rPr lang="it-IT" sz="2400" b="1" dirty="0" smtClean="0">
                <a:solidFill>
                  <a:srgbClr val="0070C0"/>
                </a:solidFill>
              </a:rPr>
              <a:t>Siate orgogliosi di lui/lei</a:t>
            </a:r>
            <a:endParaRPr lang="it-IT" sz="2400" b="1" dirty="0">
              <a:solidFill>
                <a:srgbClr val="0070C0"/>
              </a:solidFill>
            </a:endParaRPr>
          </a:p>
        </p:txBody>
      </p:sp>
      <p:sp>
        <p:nvSpPr>
          <p:cNvPr id="6" name="Segnaposto data 5"/>
          <p:cNvSpPr>
            <a:spLocks noGrp="1"/>
          </p:cNvSpPr>
          <p:nvPr>
            <p:ph type="dt" sz="half" idx="10"/>
          </p:nvPr>
        </p:nvSpPr>
        <p:spPr/>
        <p:txBody>
          <a:bodyPr/>
          <a:lstStyle/>
          <a:p>
            <a:fld id="{59C15071-1B47-48B0-B799-DBC336AC598A}"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37</a:t>
            </a:fld>
            <a:endParaRPr lang="it-IT" dirty="0"/>
          </a:p>
        </p:txBody>
      </p:sp>
      <p:sp>
        <p:nvSpPr>
          <p:cNvPr id="8" name="Rettangolo 7"/>
          <p:cNvSpPr/>
          <p:nvPr/>
        </p:nvSpPr>
        <p:spPr>
          <a:xfrm>
            <a:off x="323528" y="1484784"/>
            <a:ext cx="4320480" cy="252028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Nel tenere le “briglie” </a:t>
            </a:r>
            <a:r>
              <a:rPr lang="it-IT" dirty="0" smtClean="0">
                <a:solidFill>
                  <a:srgbClr val="FFFF00"/>
                </a:solidFill>
              </a:rPr>
              <a:t>all’interno di un processo educativo, la persona davvero autorevole non può essere solo autoritaria: esercitare il potere su un figlio dovrebbe comportare anche saperlo valorizzare, e non solo punire e castigare. Inoltre, nessuno ama essere maltrattato, deriso, umiliato da chi invece dovrebbe testimoniargli l’affetto con parole e fatti</a:t>
            </a:r>
            <a:endParaRPr lang="it-IT" dirty="0">
              <a:solidFill>
                <a:srgbClr val="FFFF00"/>
              </a:solidFill>
            </a:endParaRPr>
          </a:p>
        </p:txBody>
      </p:sp>
      <p:sp>
        <p:nvSpPr>
          <p:cNvPr id="10" name="Rettangolo 9"/>
          <p:cNvSpPr/>
          <p:nvPr/>
        </p:nvSpPr>
        <p:spPr>
          <a:xfrm>
            <a:off x="4860032" y="1484784"/>
            <a:ext cx="4032448" cy="252028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Costantemente bisogna aiutarlo </a:t>
            </a:r>
            <a:r>
              <a:rPr lang="it-IT" dirty="0" smtClean="0">
                <a:solidFill>
                  <a:srgbClr val="FFFF00"/>
                </a:solidFill>
              </a:rPr>
              <a:t>a superare i propri limiti facendogli sentire  che lo amiamo a prescindere. Lo amiamo anche quando un figlio fa scelte che tradiscono le aspettative di un padre o di una madre. Bisogna evitare reazioni particolarmente intense e negative  perché possono causare grande dolore  </a:t>
            </a:r>
          </a:p>
          <a:p>
            <a:pPr algn="ctr"/>
            <a:r>
              <a:rPr lang="it-IT" dirty="0" smtClean="0">
                <a:solidFill>
                  <a:srgbClr val="FFFF00"/>
                </a:solidFill>
              </a:rPr>
              <a:t>e sofferenza</a:t>
            </a:r>
            <a:endParaRPr lang="it-IT" dirty="0">
              <a:solidFill>
                <a:srgbClr val="FFFF00"/>
              </a:solidFill>
            </a:endParaRPr>
          </a:p>
        </p:txBody>
      </p:sp>
      <p:pic>
        <p:nvPicPr>
          <p:cNvPr id="15" name="Picture 2" descr="C:\Users\Master\Desktop\g6.jpg"/>
          <p:cNvPicPr>
            <a:picLocks noChangeAspect="1" noChangeArrowheads="1"/>
          </p:cNvPicPr>
          <p:nvPr/>
        </p:nvPicPr>
        <p:blipFill>
          <a:blip r:embed="rId2" cstate="print"/>
          <a:srcRect/>
          <a:stretch>
            <a:fillRect/>
          </a:stretch>
        </p:blipFill>
        <p:spPr bwMode="auto">
          <a:xfrm>
            <a:off x="7744762" y="0"/>
            <a:ext cx="1399238" cy="931129"/>
          </a:xfrm>
          <a:prstGeom prst="rect">
            <a:avLst/>
          </a:prstGeom>
          <a:noFill/>
          <a:ln w="25400">
            <a:solidFill>
              <a:srgbClr val="FFFF00"/>
            </a:solidFill>
          </a:ln>
        </p:spPr>
      </p:pic>
      <p:pic>
        <p:nvPicPr>
          <p:cNvPr id="16" name="Picture 2" descr="C:\Users\Master\Desktop\g6.jpg"/>
          <p:cNvPicPr>
            <a:picLocks noChangeAspect="1" noChangeArrowheads="1"/>
          </p:cNvPicPr>
          <p:nvPr/>
        </p:nvPicPr>
        <p:blipFill>
          <a:blip r:embed="rId2" cstate="print"/>
          <a:srcRect/>
          <a:stretch>
            <a:fillRect/>
          </a:stretch>
        </p:blipFill>
        <p:spPr bwMode="auto">
          <a:xfrm>
            <a:off x="0" y="0"/>
            <a:ext cx="1399238" cy="931129"/>
          </a:xfrm>
          <a:prstGeom prst="rect">
            <a:avLst/>
          </a:prstGeom>
          <a:noFill/>
          <a:ln w="25400">
            <a:solidFill>
              <a:srgbClr val="FFFF00"/>
            </a:solidFill>
          </a:ln>
        </p:spPr>
      </p:pic>
      <p:sp>
        <p:nvSpPr>
          <p:cNvPr id="13" name="Rettangolo 12"/>
          <p:cNvSpPr/>
          <p:nvPr/>
        </p:nvSpPr>
        <p:spPr>
          <a:xfrm>
            <a:off x="323528" y="4077072"/>
            <a:ext cx="4320480" cy="244827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 padri, purtroppo</a:t>
            </a:r>
            <a:r>
              <a:rPr lang="it-IT" dirty="0" smtClean="0">
                <a:solidFill>
                  <a:srgbClr val="FFFF00"/>
                </a:solidFill>
              </a:rPr>
              <a:t>, hanno spesso il limite di intervenire con troppa forza se un figlio sbaglia, ma non riescono quasi mai a fare anche un percorso inverso, ovvero mettere in risalto i punti di forza, i meriti e le qualità. Aiutare un figlio nella crescita significa, prima di tutto, garantirgli affetto e rispetto, che non vuol dire minimizzare </a:t>
            </a:r>
          </a:p>
          <a:p>
            <a:pPr algn="ctr"/>
            <a:r>
              <a:rPr lang="it-IT" dirty="0" smtClean="0">
                <a:solidFill>
                  <a:srgbClr val="FFFF00"/>
                </a:solidFill>
              </a:rPr>
              <a:t>o negare i suoi errori</a:t>
            </a:r>
            <a:endParaRPr lang="it-IT" dirty="0">
              <a:solidFill>
                <a:srgbClr val="FFFF00"/>
              </a:solidFill>
            </a:endParaRPr>
          </a:p>
        </p:txBody>
      </p:sp>
      <p:pic>
        <p:nvPicPr>
          <p:cNvPr id="9218" name="Picture 2" descr="C:\Users\Master\Desktop\Ultime foto\gf7.jpg"/>
          <p:cNvPicPr>
            <a:picLocks noChangeAspect="1" noChangeArrowheads="1"/>
          </p:cNvPicPr>
          <p:nvPr/>
        </p:nvPicPr>
        <p:blipFill>
          <a:blip r:embed="rId3" cstate="print"/>
          <a:srcRect/>
          <a:stretch>
            <a:fillRect/>
          </a:stretch>
        </p:blipFill>
        <p:spPr bwMode="auto">
          <a:xfrm>
            <a:off x="5148064" y="4149080"/>
            <a:ext cx="3528392" cy="2347984"/>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9218"/>
                                        </p:tgtEl>
                                        <p:attrNameLst>
                                          <p:attrName>style.visibility</p:attrName>
                                        </p:attrNameLst>
                                      </p:cBhvr>
                                      <p:to>
                                        <p:strVal val="visible"/>
                                      </p:to>
                                    </p:set>
                                    <p:animEffect transition="in" filter="wheel(4)">
                                      <p:cBhvr>
                                        <p:cTn id="28" dur="2000"/>
                                        <p:tgtEl>
                                          <p:spTgt spid="9218"/>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10" grpId="0" animBg="1"/>
      <p:bldP spid="1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0" y="980728"/>
            <a:ext cx="9144000" cy="792088"/>
          </a:xfrm>
        </p:spPr>
        <p:txBody>
          <a:bodyPr>
            <a:noAutofit/>
          </a:bodyPr>
          <a:lstStyle/>
          <a:p>
            <a:r>
              <a:rPr lang="it-IT" sz="2400" b="1" dirty="0" smtClean="0">
                <a:solidFill>
                  <a:srgbClr val="0070C0"/>
                </a:solidFill>
              </a:rPr>
              <a:t>Lavorate in squadra</a:t>
            </a:r>
            <a:endParaRPr lang="it-IT" sz="2400" b="1" dirty="0">
              <a:solidFill>
                <a:srgbClr val="0070C0"/>
              </a:solidFill>
            </a:endParaRPr>
          </a:p>
        </p:txBody>
      </p:sp>
      <p:sp>
        <p:nvSpPr>
          <p:cNvPr id="6" name="Segnaposto data 5"/>
          <p:cNvSpPr>
            <a:spLocks noGrp="1"/>
          </p:cNvSpPr>
          <p:nvPr>
            <p:ph type="dt" sz="half" idx="10"/>
          </p:nvPr>
        </p:nvSpPr>
        <p:spPr/>
        <p:txBody>
          <a:bodyPr/>
          <a:lstStyle/>
          <a:p>
            <a:fld id="{77BFAC12-6FE1-4225-B788-F70F64DDFD6F}"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38</a:t>
            </a:fld>
            <a:endParaRPr lang="it-IT" dirty="0"/>
          </a:p>
        </p:txBody>
      </p:sp>
      <p:sp>
        <p:nvSpPr>
          <p:cNvPr id="8" name="Rettangolo 7"/>
          <p:cNvSpPr/>
          <p:nvPr/>
        </p:nvSpPr>
        <p:spPr>
          <a:xfrm>
            <a:off x="323528" y="1484784"/>
            <a:ext cx="4176464" cy="172819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Condividere pienamente </a:t>
            </a:r>
            <a:r>
              <a:rPr lang="it-IT" dirty="0" smtClean="0">
                <a:solidFill>
                  <a:srgbClr val="FFFF00"/>
                </a:solidFill>
              </a:rPr>
              <a:t>con il proprio partner tutti gli aspetti del progetto educativo è assolutamente fondamentale, e questo ancor di più  se papà e mamma non vivono insieme perché </a:t>
            </a:r>
          </a:p>
          <a:p>
            <a:pPr algn="ctr"/>
            <a:r>
              <a:rPr lang="it-IT" dirty="0" smtClean="0">
                <a:solidFill>
                  <a:srgbClr val="FFFF00"/>
                </a:solidFill>
              </a:rPr>
              <a:t>separati o divorziati.</a:t>
            </a:r>
            <a:endParaRPr lang="it-IT" dirty="0">
              <a:solidFill>
                <a:srgbClr val="FFFF00"/>
              </a:solidFill>
            </a:endParaRPr>
          </a:p>
        </p:txBody>
      </p:sp>
      <p:sp>
        <p:nvSpPr>
          <p:cNvPr id="10" name="Rettangolo 9"/>
          <p:cNvSpPr/>
          <p:nvPr/>
        </p:nvSpPr>
        <p:spPr>
          <a:xfrm>
            <a:off x="4860032" y="1484784"/>
            <a:ext cx="4032448" cy="2232248"/>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Un figlio deve comprendere </a:t>
            </a:r>
            <a:r>
              <a:rPr lang="it-IT" dirty="0" smtClean="0">
                <a:solidFill>
                  <a:srgbClr val="FFFF00"/>
                </a:solidFill>
              </a:rPr>
              <a:t>che i due adulti che abitano sotto lo stesso tetto lo sanno proteggere, ascoltare ma anche spingere verso traguardi elevati. Protezione e sicurezza sono due ingredienti fondamentali per crescere un figlio che diventerà un adulto consapevole, competente e felice di </a:t>
            </a:r>
            <a:r>
              <a:rPr lang="it-IT" dirty="0" err="1" smtClean="0">
                <a:solidFill>
                  <a:srgbClr val="FFFF00"/>
                </a:solidFill>
              </a:rPr>
              <a:t>sè</a:t>
            </a:r>
            <a:endParaRPr lang="it-IT" dirty="0">
              <a:solidFill>
                <a:srgbClr val="FFFF00"/>
              </a:solidFill>
            </a:endParaRPr>
          </a:p>
        </p:txBody>
      </p:sp>
      <p:pic>
        <p:nvPicPr>
          <p:cNvPr id="15" name="Picture 2" descr="C:\Users\Master\Desktop\g6.jpg"/>
          <p:cNvPicPr>
            <a:picLocks noChangeAspect="1" noChangeArrowheads="1"/>
          </p:cNvPicPr>
          <p:nvPr/>
        </p:nvPicPr>
        <p:blipFill>
          <a:blip r:embed="rId2" cstate="print"/>
          <a:srcRect/>
          <a:stretch>
            <a:fillRect/>
          </a:stretch>
        </p:blipFill>
        <p:spPr bwMode="auto">
          <a:xfrm>
            <a:off x="7744762" y="0"/>
            <a:ext cx="1399238" cy="931129"/>
          </a:xfrm>
          <a:prstGeom prst="rect">
            <a:avLst/>
          </a:prstGeom>
          <a:noFill/>
          <a:ln w="25400">
            <a:solidFill>
              <a:srgbClr val="FFFF00"/>
            </a:solidFill>
          </a:ln>
        </p:spPr>
      </p:pic>
      <p:pic>
        <p:nvPicPr>
          <p:cNvPr id="16" name="Picture 2" descr="C:\Users\Master\Desktop\g6.jpg"/>
          <p:cNvPicPr>
            <a:picLocks noChangeAspect="1" noChangeArrowheads="1"/>
          </p:cNvPicPr>
          <p:nvPr/>
        </p:nvPicPr>
        <p:blipFill>
          <a:blip r:embed="rId2" cstate="print"/>
          <a:srcRect/>
          <a:stretch>
            <a:fillRect/>
          </a:stretch>
        </p:blipFill>
        <p:spPr bwMode="auto">
          <a:xfrm>
            <a:off x="0" y="0"/>
            <a:ext cx="1399238" cy="931129"/>
          </a:xfrm>
          <a:prstGeom prst="rect">
            <a:avLst/>
          </a:prstGeom>
          <a:noFill/>
          <a:ln w="25400">
            <a:solidFill>
              <a:srgbClr val="FFFF00"/>
            </a:solidFill>
          </a:ln>
        </p:spPr>
      </p:pic>
      <p:sp>
        <p:nvSpPr>
          <p:cNvPr id="13" name="Rettangolo 12"/>
          <p:cNvSpPr/>
          <p:nvPr/>
        </p:nvSpPr>
        <p:spPr>
          <a:xfrm>
            <a:off x="323528" y="3356992"/>
            <a:ext cx="4176464" cy="252028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La crescita di un figlio verso l’adultità </a:t>
            </a:r>
            <a:r>
              <a:rPr lang="it-IT" dirty="0" smtClean="0">
                <a:solidFill>
                  <a:srgbClr val="FFFF00"/>
                </a:solidFill>
              </a:rPr>
              <a:t>è un percorso lastricato di incertezze e fatica, ma anche di voglia di esserci da parte degli adulti che lo hanno nel cuore. Mamma e papà devono funzionare come una squadra e dimostrare al figlio la coerenza e la compattezza del mondo adulto. I genitori devono sapere affermare istanze normative e istanze affettive</a:t>
            </a:r>
            <a:endParaRPr lang="it-IT" dirty="0">
              <a:solidFill>
                <a:srgbClr val="FFFF00"/>
              </a:solidFill>
            </a:endParaRPr>
          </a:p>
        </p:txBody>
      </p:sp>
      <p:pic>
        <p:nvPicPr>
          <p:cNvPr id="10242" name="Picture 2" descr="C:\Users\Master\Desktop\Ultime foto\gf12.jpg"/>
          <p:cNvPicPr>
            <a:picLocks noChangeAspect="1" noChangeArrowheads="1"/>
          </p:cNvPicPr>
          <p:nvPr/>
        </p:nvPicPr>
        <p:blipFill>
          <a:blip r:embed="rId3" cstate="print"/>
          <a:srcRect/>
          <a:stretch>
            <a:fillRect/>
          </a:stretch>
        </p:blipFill>
        <p:spPr bwMode="auto">
          <a:xfrm>
            <a:off x="4860031" y="3861047"/>
            <a:ext cx="4032449" cy="2016225"/>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10242"/>
                                        </p:tgtEl>
                                        <p:attrNameLst>
                                          <p:attrName>style.visibility</p:attrName>
                                        </p:attrNameLst>
                                      </p:cBhvr>
                                      <p:to>
                                        <p:strVal val="visible"/>
                                      </p:to>
                                    </p:set>
                                    <p:animEffect transition="in" filter="wheel(4)">
                                      <p:cBhvr>
                                        <p:cTn id="21" dur="2000"/>
                                        <p:tgtEl>
                                          <p:spTgt spid="10242"/>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10" grpId="0" animBg="1"/>
      <p:bldP spid="1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2123728" y="908720"/>
            <a:ext cx="4824536" cy="792088"/>
          </a:xfrm>
        </p:spPr>
        <p:txBody>
          <a:bodyPr>
            <a:noAutofit/>
          </a:bodyPr>
          <a:lstStyle/>
          <a:p>
            <a:r>
              <a:rPr lang="it-IT" b="1" dirty="0" smtClean="0">
                <a:solidFill>
                  <a:srgbClr val="0070C0"/>
                </a:solidFill>
              </a:rPr>
              <a:t>Ancora una riflessione</a:t>
            </a:r>
            <a:endParaRPr lang="it-IT" b="1" dirty="0">
              <a:solidFill>
                <a:srgbClr val="0070C0"/>
              </a:solidFill>
            </a:endParaRPr>
          </a:p>
        </p:txBody>
      </p:sp>
      <p:sp>
        <p:nvSpPr>
          <p:cNvPr id="6" name="Segnaposto data 5"/>
          <p:cNvSpPr>
            <a:spLocks noGrp="1"/>
          </p:cNvSpPr>
          <p:nvPr>
            <p:ph type="dt" sz="half" idx="10"/>
          </p:nvPr>
        </p:nvSpPr>
        <p:spPr/>
        <p:txBody>
          <a:bodyPr/>
          <a:lstStyle/>
          <a:p>
            <a:fld id="{3D2DB2CC-BA3A-43D5-ACCC-05D3D0D4CA86}"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39</a:t>
            </a:fld>
            <a:endParaRPr lang="it-IT" dirty="0"/>
          </a:p>
        </p:txBody>
      </p:sp>
      <p:sp>
        <p:nvSpPr>
          <p:cNvPr id="8" name="CasellaDiTesto 7"/>
          <p:cNvSpPr txBox="1"/>
          <p:nvPr/>
        </p:nvSpPr>
        <p:spPr>
          <a:xfrm>
            <a:off x="179512" y="6021288"/>
            <a:ext cx="8712968" cy="369332"/>
          </a:xfrm>
          <a:prstGeom prst="rect">
            <a:avLst/>
          </a:prstGeom>
          <a:noFill/>
        </p:spPr>
        <p:txBody>
          <a:bodyPr wrap="square" rtlCol="0">
            <a:spAutoFit/>
          </a:bodyPr>
          <a:lstStyle/>
          <a:p>
            <a:pPr algn="ctr"/>
            <a:r>
              <a:rPr lang="it-IT" b="1" dirty="0" smtClean="0"/>
              <a:t>Bibliografia: </a:t>
            </a:r>
            <a:r>
              <a:rPr lang="it-IT" b="1" i="1" dirty="0" smtClean="0"/>
              <a:t>E ora basta!</a:t>
            </a:r>
            <a:r>
              <a:rPr lang="it-IT" b="1" dirty="0" smtClean="0"/>
              <a:t>, Alberto Pellai, ed. Feltrinelli, 2018</a:t>
            </a:r>
            <a:endParaRPr lang="it-IT" b="1" dirty="0"/>
          </a:p>
        </p:txBody>
      </p:sp>
      <p:sp>
        <p:nvSpPr>
          <p:cNvPr id="9" name="CasellaDiTesto 8"/>
          <p:cNvSpPr txBox="1"/>
          <p:nvPr/>
        </p:nvSpPr>
        <p:spPr>
          <a:xfrm>
            <a:off x="3059832" y="1556792"/>
            <a:ext cx="5688632" cy="3416320"/>
          </a:xfrm>
          <a:prstGeom prst="rect">
            <a:avLst/>
          </a:prstGeom>
          <a:solidFill>
            <a:schemeClr val="accent1">
              <a:lumMod val="20000"/>
              <a:lumOff val="80000"/>
            </a:schemeClr>
          </a:solidFill>
          <a:ln w="25400">
            <a:solidFill>
              <a:schemeClr val="accent2"/>
            </a:solidFill>
          </a:ln>
        </p:spPr>
        <p:txBody>
          <a:bodyPr wrap="square" rtlCol="0">
            <a:spAutoFit/>
          </a:bodyPr>
          <a:lstStyle/>
          <a:p>
            <a:pPr algn="just"/>
            <a:r>
              <a:rPr lang="it-IT" b="1" dirty="0" smtClean="0"/>
              <a:t>Come adulti dobbiamo imparare a sentirci genitori non solo dei nostri figli, ma anche di quelli degli altri. Come dice il proverbio: “</a:t>
            </a:r>
            <a:r>
              <a:rPr lang="it-IT" b="1" i="1" dirty="0" smtClean="0"/>
              <a:t>Per crescere un figlio ci vuole un villaggio”. </a:t>
            </a:r>
            <a:r>
              <a:rPr lang="it-IT" b="1" dirty="0" smtClean="0"/>
              <a:t>E ogni adulto di una comunità è quel villaggio che serve a un minore per diventare grande. Se la percezione dei nostri figli del mondo che li circonda si fa sempre più virtuale  e globale, impersonale e indistinta, noi che siamo presenti nel qui e ora della sua vita possiamo, e dobbiamo, offrirgli occasioni e relazioni in cui sperimenta la competenza e l’autorevolezza del progetto educativo degli adulti che sono coinvolti veramente nella sua vita, che lo vedono crescere lì dove lui è</a:t>
            </a:r>
            <a:endParaRPr lang="it-IT" b="1" dirty="0"/>
          </a:p>
        </p:txBody>
      </p:sp>
      <p:pic>
        <p:nvPicPr>
          <p:cNvPr id="11266" name="Picture 2" descr="C:\Users\Master\Desktop\Ultime foto\gf11.jpg"/>
          <p:cNvPicPr>
            <a:picLocks noChangeAspect="1" noChangeArrowheads="1"/>
          </p:cNvPicPr>
          <p:nvPr/>
        </p:nvPicPr>
        <p:blipFill>
          <a:blip r:embed="rId2" cstate="print"/>
          <a:srcRect/>
          <a:stretch>
            <a:fillRect/>
          </a:stretch>
        </p:blipFill>
        <p:spPr bwMode="auto">
          <a:xfrm>
            <a:off x="467544" y="1556792"/>
            <a:ext cx="2264455" cy="3384376"/>
          </a:xfrm>
          <a:prstGeom prst="rect">
            <a:avLst/>
          </a:prstGeom>
          <a:noFill/>
          <a:ln w="25400">
            <a:solidFill>
              <a:schemeClr val="accent2"/>
            </a:solidFill>
          </a:ln>
        </p:spPr>
      </p:pic>
      <p:sp>
        <p:nvSpPr>
          <p:cNvPr id="10" name="CasellaDiTesto 9"/>
          <p:cNvSpPr txBox="1"/>
          <p:nvPr/>
        </p:nvSpPr>
        <p:spPr>
          <a:xfrm>
            <a:off x="2771800" y="5157192"/>
            <a:ext cx="3312368" cy="830997"/>
          </a:xfrm>
          <a:prstGeom prst="rect">
            <a:avLst/>
          </a:prstGeom>
          <a:noFill/>
        </p:spPr>
        <p:txBody>
          <a:bodyPr wrap="square" rtlCol="0">
            <a:spAutoFit/>
          </a:bodyPr>
          <a:lstStyle/>
          <a:p>
            <a:pPr algn="ctr"/>
            <a:r>
              <a:rPr lang="it-IT" sz="4800" b="1" dirty="0" smtClean="0">
                <a:solidFill>
                  <a:srgbClr val="0070C0"/>
                </a:solidFill>
              </a:rPr>
              <a:t>FINE</a:t>
            </a:r>
            <a:endParaRPr lang="it-IT" sz="48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1266"/>
                                        </p:tgtEl>
                                        <p:attrNameLst>
                                          <p:attrName>style.visibility</p:attrName>
                                        </p:attrNameLst>
                                      </p:cBhvr>
                                      <p:to>
                                        <p:strVal val="visible"/>
                                      </p:to>
                                    </p:set>
                                    <p:animEffect transition="in" filter="wheel(4)">
                                      <p:cBhvr>
                                        <p:cTn id="14" dur="2000"/>
                                        <p:tgtEl>
                                          <p:spTgt spid="1126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Adolescenza e rischio</a:t>
            </a:r>
            <a:endParaRPr lang="it-IT" sz="2400" b="1" dirty="0">
              <a:solidFill>
                <a:srgbClr val="0070C0"/>
              </a:solidFill>
            </a:endParaRPr>
          </a:p>
        </p:txBody>
      </p:sp>
      <p:sp>
        <p:nvSpPr>
          <p:cNvPr id="6" name="Segnaposto data 5"/>
          <p:cNvSpPr>
            <a:spLocks noGrp="1"/>
          </p:cNvSpPr>
          <p:nvPr>
            <p:ph type="dt" sz="half" idx="10"/>
          </p:nvPr>
        </p:nvSpPr>
        <p:spPr/>
        <p:txBody>
          <a:bodyPr/>
          <a:lstStyle/>
          <a:p>
            <a:fld id="{F503C3AF-95BE-4D8E-9B3E-6E3F13D1EF0D}"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4</a:t>
            </a:fld>
            <a:endParaRPr lang="it-IT"/>
          </a:p>
        </p:txBody>
      </p:sp>
      <p:pic>
        <p:nvPicPr>
          <p:cNvPr id="14" name="Picture 2" descr="C:\Users\Master\Desktop\g3.jpg"/>
          <p:cNvPicPr>
            <a:picLocks noChangeAspect="1" noChangeArrowheads="1"/>
          </p:cNvPicPr>
          <p:nvPr/>
        </p:nvPicPr>
        <p:blipFill>
          <a:blip r:embed="rId2" cstate="print"/>
          <a:srcRect/>
          <a:stretch>
            <a:fillRect/>
          </a:stretch>
        </p:blipFill>
        <p:spPr bwMode="auto">
          <a:xfrm>
            <a:off x="7197197" y="0"/>
            <a:ext cx="1946803" cy="1080120"/>
          </a:xfrm>
          <a:prstGeom prst="rect">
            <a:avLst/>
          </a:prstGeom>
          <a:noFill/>
          <a:ln w="25400">
            <a:solidFill>
              <a:srgbClr val="FFFF00"/>
            </a:solidFill>
          </a:ln>
        </p:spPr>
      </p:pic>
      <p:pic>
        <p:nvPicPr>
          <p:cNvPr id="15" name="Picture 2" descr="C:\Users\Master\Desktop\g3.jpg"/>
          <p:cNvPicPr>
            <a:picLocks noChangeAspect="1" noChangeArrowheads="1"/>
          </p:cNvPicPr>
          <p:nvPr/>
        </p:nvPicPr>
        <p:blipFill>
          <a:blip r:embed="rId2" cstate="print"/>
          <a:srcRect/>
          <a:stretch>
            <a:fillRect/>
          </a:stretch>
        </p:blipFill>
        <p:spPr bwMode="auto">
          <a:xfrm>
            <a:off x="0" y="0"/>
            <a:ext cx="1946803" cy="1080120"/>
          </a:xfrm>
          <a:prstGeom prst="rect">
            <a:avLst/>
          </a:prstGeom>
          <a:noFill/>
          <a:ln w="25400">
            <a:solidFill>
              <a:srgbClr val="FFFF00"/>
            </a:solidFill>
          </a:ln>
        </p:spPr>
      </p:pic>
      <p:sp>
        <p:nvSpPr>
          <p:cNvPr id="8" name="Rettangolo 7"/>
          <p:cNvSpPr/>
          <p:nvPr/>
        </p:nvSpPr>
        <p:spPr>
          <a:xfrm>
            <a:off x="251520" y="1628800"/>
            <a:ext cx="2736304" cy="108012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L’adolescente è costretto </a:t>
            </a:r>
            <a:r>
              <a:rPr lang="it-IT" dirty="0" smtClean="0">
                <a:solidFill>
                  <a:srgbClr val="FFFF00"/>
                </a:solidFill>
              </a:rPr>
              <a:t>a rischiare molto per comprendere i suoi limiti </a:t>
            </a:r>
          </a:p>
          <a:p>
            <a:pPr algn="ctr"/>
            <a:r>
              <a:rPr lang="it-IT" dirty="0" smtClean="0">
                <a:solidFill>
                  <a:srgbClr val="FFFF00"/>
                </a:solidFill>
              </a:rPr>
              <a:t>e i punti di forza </a:t>
            </a:r>
            <a:endParaRPr lang="it-IT" dirty="0">
              <a:solidFill>
                <a:srgbClr val="FFFF00"/>
              </a:solidFill>
            </a:endParaRPr>
          </a:p>
        </p:txBody>
      </p:sp>
      <p:sp>
        <p:nvSpPr>
          <p:cNvPr id="9" name="Rettangolo 8"/>
          <p:cNvSpPr/>
          <p:nvPr/>
        </p:nvSpPr>
        <p:spPr>
          <a:xfrm>
            <a:off x="251520" y="3068960"/>
            <a:ext cx="2736304" cy="129614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Il processo di crescita </a:t>
            </a:r>
            <a:r>
              <a:rPr lang="it-IT" dirty="0" smtClean="0">
                <a:solidFill>
                  <a:srgbClr val="FFFF00"/>
                </a:solidFill>
              </a:rPr>
              <a:t>conferisce agli adolescenti nuove competenze  sul fronte delle relazioni </a:t>
            </a:r>
          </a:p>
          <a:p>
            <a:pPr algn="ctr"/>
            <a:r>
              <a:rPr lang="it-IT" dirty="0" smtClean="0">
                <a:solidFill>
                  <a:srgbClr val="FFFF00"/>
                </a:solidFill>
              </a:rPr>
              <a:t>con gli altri</a:t>
            </a:r>
            <a:endParaRPr lang="it-IT" dirty="0">
              <a:solidFill>
                <a:srgbClr val="FFFF00"/>
              </a:solidFill>
            </a:endParaRPr>
          </a:p>
        </p:txBody>
      </p:sp>
      <p:sp>
        <p:nvSpPr>
          <p:cNvPr id="11" name="Rettangolo 10"/>
          <p:cNvSpPr/>
          <p:nvPr/>
        </p:nvSpPr>
        <p:spPr>
          <a:xfrm>
            <a:off x="251520" y="4725144"/>
            <a:ext cx="2736304" cy="129614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Lo sviluppo psicosociale </a:t>
            </a:r>
            <a:r>
              <a:rPr lang="it-IT" dirty="0" smtClean="0">
                <a:solidFill>
                  <a:srgbClr val="FFFF00"/>
                </a:solidFill>
              </a:rPr>
              <a:t>porta con sé maggiori capacità di autonomia, intimità, indipendenza e formazione  dell’identità</a:t>
            </a:r>
            <a:endParaRPr lang="it-IT" dirty="0">
              <a:solidFill>
                <a:srgbClr val="FFFF00"/>
              </a:solidFill>
            </a:endParaRPr>
          </a:p>
        </p:txBody>
      </p:sp>
      <p:sp>
        <p:nvSpPr>
          <p:cNvPr id="13" name="Rettangolo 12"/>
          <p:cNvSpPr/>
          <p:nvPr/>
        </p:nvSpPr>
        <p:spPr>
          <a:xfrm>
            <a:off x="3275856" y="4293096"/>
            <a:ext cx="5616624" cy="172819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Entrare nella vita</a:t>
            </a:r>
            <a:r>
              <a:rPr lang="it-IT" dirty="0" smtClean="0">
                <a:solidFill>
                  <a:srgbClr val="FFFF00"/>
                </a:solidFill>
              </a:rPr>
              <a:t>, dopo aver abbandonato il corpo e la mente posseduti in prima e seconda infanzia, è un’esperienza inebriante: finalmente ecco un corpo che può sperimentare e vivere nuove avventure, impensabili fino a pochi mesi prima e una mente che riesce a “pensare in proprio” senza avere più bisogno degli adulti</a:t>
            </a:r>
            <a:endParaRPr lang="it-IT" dirty="0">
              <a:solidFill>
                <a:srgbClr val="FFFF00"/>
              </a:solidFill>
            </a:endParaRPr>
          </a:p>
        </p:txBody>
      </p:sp>
      <p:pic>
        <p:nvPicPr>
          <p:cNvPr id="2050" name="Picture 2" descr="C:\Users\Master\Desktop\Ultime foto\gr1.jpg"/>
          <p:cNvPicPr>
            <a:picLocks noChangeAspect="1" noChangeArrowheads="1"/>
          </p:cNvPicPr>
          <p:nvPr/>
        </p:nvPicPr>
        <p:blipFill>
          <a:blip r:embed="rId3" cstate="print"/>
          <a:srcRect/>
          <a:stretch>
            <a:fillRect/>
          </a:stretch>
        </p:blipFill>
        <p:spPr bwMode="auto">
          <a:xfrm>
            <a:off x="3275856" y="1628800"/>
            <a:ext cx="5616624" cy="2304256"/>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1000"/>
                                        <p:tgtEl>
                                          <p:spTgt spid="13"/>
                                        </p:tgtEl>
                                      </p:cBhvr>
                                    </p:animEffect>
                                    <p:anim calcmode="lin" valueType="num">
                                      <p:cBhvr>
                                        <p:cTn id="41" dur="1000" fill="hold"/>
                                        <p:tgtEl>
                                          <p:spTgt spid="13"/>
                                        </p:tgtEl>
                                        <p:attrNameLst>
                                          <p:attrName>ppt_x</p:attrName>
                                        </p:attrNameLst>
                                      </p:cBhvr>
                                      <p:tavLst>
                                        <p:tav tm="0">
                                          <p:val>
                                            <p:strVal val="#ppt_x"/>
                                          </p:val>
                                        </p:tav>
                                        <p:tav tm="100000">
                                          <p:val>
                                            <p:strVal val="#ppt_x"/>
                                          </p:val>
                                        </p:tav>
                                      </p:tavLst>
                                    </p:anim>
                                    <p:anim calcmode="lin" valueType="num">
                                      <p:cBhvr>
                                        <p:cTn id="4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1" grpId="0" animBg="1"/>
      <p:bldP spid="1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332656"/>
            <a:ext cx="7910696" cy="648072"/>
          </a:xfrm>
        </p:spPr>
        <p:txBody>
          <a:bodyPr>
            <a:normAutofit/>
          </a:bodyPr>
          <a:lstStyle/>
          <a:p>
            <a:pPr algn="ctr"/>
            <a:r>
              <a:rPr lang="it-IT" sz="3200" b="1" dirty="0" smtClean="0">
                <a:solidFill>
                  <a:srgbClr val="FF0000"/>
                </a:solidFill>
              </a:rPr>
              <a:t>Confrontiamoci</a:t>
            </a:r>
            <a:endParaRPr lang="it-IT" sz="3200" b="1" dirty="0">
              <a:solidFill>
                <a:srgbClr val="FF0000"/>
              </a:solidFill>
            </a:endParaRPr>
          </a:p>
        </p:txBody>
      </p:sp>
      <p:sp>
        <p:nvSpPr>
          <p:cNvPr id="6" name="Segnaposto data 5"/>
          <p:cNvSpPr>
            <a:spLocks noGrp="1"/>
          </p:cNvSpPr>
          <p:nvPr>
            <p:ph type="dt" sz="half" idx="10"/>
          </p:nvPr>
        </p:nvSpPr>
        <p:spPr/>
        <p:txBody>
          <a:bodyPr/>
          <a:lstStyle/>
          <a:p>
            <a:fld id="{0444D3FF-C51D-4746-A176-512AB5343578}"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40</a:t>
            </a:fld>
            <a:endParaRPr lang="it-IT"/>
          </a:p>
        </p:txBody>
      </p:sp>
      <p:sp>
        <p:nvSpPr>
          <p:cNvPr id="9" name="Sottotitolo 8"/>
          <p:cNvSpPr>
            <a:spLocks noGrp="1"/>
          </p:cNvSpPr>
          <p:nvPr>
            <p:ph type="subTitle" idx="1"/>
          </p:nvPr>
        </p:nvSpPr>
        <p:spPr>
          <a:xfrm>
            <a:off x="1331640" y="1340768"/>
            <a:ext cx="7200800" cy="4896544"/>
          </a:xfrm>
        </p:spPr>
        <p:txBody>
          <a:bodyPr>
            <a:noAutofit/>
          </a:bodyPr>
          <a:lstStyle/>
          <a:p>
            <a:pPr marL="484632" indent="-457200" algn="just">
              <a:buAutoNum type="arabicPeriod"/>
            </a:pPr>
            <a:r>
              <a:rPr lang="it-IT" sz="2000" dirty="0" smtClean="0">
                <a:solidFill>
                  <a:schemeClr val="tx1"/>
                </a:solidFill>
              </a:rPr>
              <a:t>Davanti a fatti di cronaca che vedono protagonisti adolescenti, il pensiero corre sempre sulla famiglia e sul peso educativo che essa riveste. Ma la famiglia ha ancora un ruolo centrale nell’educazione dei figli?</a:t>
            </a:r>
          </a:p>
          <a:p>
            <a:pPr marL="484632" indent="-457200" algn="just">
              <a:buAutoNum type="arabicPeriod"/>
            </a:pPr>
            <a:r>
              <a:rPr lang="it-IT" sz="2000" dirty="0" smtClean="0">
                <a:solidFill>
                  <a:schemeClr val="tx1"/>
                </a:solidFill>
              </a:rPr>
              <a:t>Quali meccanismi del rapporto genitori-figli vanno in crisi nell’adolescenza e come lavorare per ripristinare e aggiornare il dialogo?</a:t>
            </a:r>
          </a:p>
          <a:p>
            <a:pPr marL="484632" indent="-457200" algn="just">
              <a:buAutoNum type="arabicPeriod"/>
            </a:pPr>
            <a:r>
              <a:rPr lang="it-IT" sz="2000" dirty="0" smtClean="0">
                <a:solidFill>
                  <a:schemeClr val="tx1"/>
                </a:solidFill>
              </a:rPr>
              <a:t>L’adolescente oggi vive in un territorio sconfinato privo di segnaletica di orientamento. La confusione esistenziale favorisce il consumo di pornografia, l’inseguimento del successo e dei facili guadagni. Come arginare tutto questo?</a:t>
            </a:r>
          </a:p>
          <a:p>
            <a:pPr marL="484632" indent="-457200" algn="just">
              <a:buAutoNum type="arabicPeriod"/>
            </a:pPr>
            <a:r>
              <a:rPr lang="it-IT" sz="2000" dirty="0" smtClean="0">
                <a:solidFill>
                  <a:schemeClr val="tx1"/>
                </a:solidFill>
              </a:rPr>
              <a:t>Quali sono le dipendenze che affliggono tanti giovani, specialmente i più soli ed emarginati?</a:t>
            </a:r>
          </a:p>
          <a:p>
            <a:pPr marL="484632" indent="-457200" algn="just">
              <a:buAutoNum type="arabicPeriod"/>
            </a:pPr>
            <a:r>
              <a:rPr lang="it-IT" sz="2000" dirty="0" smtClean="0">
                <a:solidFill>
                  <a:schemeClr val="tx1"/>
                </a:solidFill>
              </a:rPr>
              <a:t>Per educare un figlio adolescente occorre un gioco di squadra. Chi sono i soggetti interessati?</a:t>
            </a:r>
            <a:endParaRPr lang="it-IT" sz="2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Alla ricerca di sensazioni forti</a:t>
            </a:r>
            <a:endParaRPr lang="it-IT" sz="2400" b="1" dirty="0">
              <a:solidFill>
                <a:srgbClr val="0070C0"/>
              </a:solidFill>
            </a:endParaRPr>
          </a:p>
        </p:txBody>
      </p:sp>
      <p:sp>
        <p:nvSpPr>
          <p:cNvPr id="6" name="Segnaposto data 5"/>
          <p:cNvSpPr>
            <a:spLocks noGrp="1"/>
          </p:cNvSpPr>
          <p:nvPr>
            <p:ph type="dt" sz="half" idx="10"/>
          </p:nvPr>
        </p:nvSpPr>
        <p:spPr/>
        <p:txBody>
          <a:bodyPr/>
          <a:lstStyle/>
          <a:p>
            <a:fld id="{277D41C6-75E1-4B5E-9E7F-5C94105F6E91}"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5</a:t>
            </a:fld>
            <a:endParaRPr lang="it-IT"/>
          </a:p>
        </p:txBody>
      </p:sp>
      <p:pic>
        <p:nvPicPr>
          <p:cNvPr id="14" name="Picture 2" descr="C:\Users\Master\Desktop\g3.jpg"/>
          <p:cNvPicPr>
            <a:picLocks noChangeAspect="1" noChangeArrowheads="1"/>
          </p:cNvPicPr>
          <p:nvPr/>
        </p:nvPicPr>
        <p:blipFill>
          <a:blip r:embed="rId2" cstate="print"/>
          <a:srcRect/>
          <a:stretch>
            <a:fillRect/>
          </a:stretch>
        </p:blipFill>
        <p:spPr bwMode="auto">
          <a:xfrm>
            <a:off x="7197197" y="0"/>
            <a:ext cx="1946803" cy="1080120"/>
          </a:xfrm>
          <a:prstGeom prst="rect">
            <a:avLst/>
          </a:prstGeom>
          <a:noFill/>
          <a:ln w="25400">
            <a:solidFill>
              <a:srgbClr val="FFFF00"/>
            </a:solidFill>
          </a:ln>
        </p:spPr>
      </p:pic>
      <p:pic>
        <p:nvPicPr>
          <p:cNvPr id="15" name="Picture 2" descr="C:\Users\Master\Desktop\g3.jpg"/>
          <p:cNvPicPr>
            <a:picLocks noChangeAspect="1" noChangeArrowheads="1"/>
          </p:cNvPicPr>
          <p:nvPr/>
        </p:nvPicPr>
        <p:blipFill>
          <a:blip r:embed="rId2" cstate="print"/>
          <a:srcRect/>
          <a:stretch>
            <a:fillRect/>
          </a:stretch>
        </p:blipFill>
        <p:spPr bwMode="auto">
          <a:xfrm>
            <a:off x="0" y="0"/>
            <a:ext cx="1946803" cy="1080120"/>
          </a:xfrm>
          <a:prstGeom prst="rect">
            <a:avLst/>
          </a:prstGeom>
          <a:noFill/>
          <a:ln w="25400">
            <a:solidFill>
              <a:srgbClr val="FFFF00"/>
            </a:solidFill>
          </a:ln>
        </p:spPr>
      </p:pic>
      <p:sp>
        <p:nvSpPr>
          <p:cNvPr id="8" name="Rettangolo 7"/>
          <p:cNvSpPr/>
          <p:nvPr/>
        </p:nvSpPr>
        <p:spPr>
          <a:xfrm>
            <a:off x="251520" y="4509120"/>
            <a:ext cx="2880320" cy="165618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Uscire da solo</a:t>
            </a:r>
            <a:r>
              <a:rPr lang="it-IT" dirty="0" smtClean="0">
                <a:solidFill>
                  <a:srgbClr val="FFFF00"/>
                </a:solidFill>
              </a:rPr>
              <a:t>, partecipare a una festa con gli amici, la prima sigaretta, il primo bacio, il fidanzato da tenere nascosto ai genitori, una vacanza con gli amici</a:t>
            </a:r>
            <a:endParaRPr lang="it-IT" dirty="0">
              <a:solidFill>
                <a:srgbClr val="FFFF00"/>
              </a:solidFill>
            </a:endParaRPr>
          </a:p>
        </p:txBody>
      </p:sp>
      <p:sp>
        <p:nvSpPr>
          <p:cNvPr id="9" name="Rettangolo 8"/>
          <p:cNvSpPr/>
          <p:nvPr/>
        </p:nvSpPr>
        <p:spPr>
          <a:xfrm>
            <a:off x="251520" y="1484784"/>
            <a:ext cx="2880320" cy="194421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Con l’ingresso</a:t>
            </a:r>
            <a:r>
              <a:rPr lang="it-IT" dirty="0" smtClean="0">
                <a:solidFill>
                  <a:srgbClr val="FFFF00"/>
                </a:solidFill>
              </a:rPr>
              <a:t> in adolescenza si moltiplicano le occasioni in cui un figlio sperimenta la sua autonomia all’interno di contesti relazionali dai quali i genitori sono esclusi</a:t>
            </a:r>
            <a:endParaRPr lang="it-IT" dirty="0">
              <a:solidFill>
                <a:srgbClr val="FFFF00"/>
              </a:solidFill>
            </a:endParaRPr>
          </a:p>
        </p:txBody>
      </p:sp>
      <p:sp>
        <p:nvSpPr>
          <p:cNvPr id="11" name="Rettangolo 10"/>
          <p:cNvSpPr/>
          <p:nvPr/>
        </p:nvSpPr>
        <p:spPr>
          <a:xfrm>
            <a:off x="3347864" y="1484784"/>
            <a:ext cx="5544616" cy="108012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Sempre in questa fase di crescita</a:t>
            </a:r>
            <a:r>
              <a:rPr lang="it-IT" dirty="0" smtClean="0">
                <a:solidFill>
                  <a:srgbClr val="FFFF00"/>
                </a:solidFill>
              </a:rPr>
              <a:t>, lo sviluppo produce cambiamenti fuori e dentro di lui e si manifesta attraverso segni evidenti nel cambiamento </a:t>
            </a:r>
          </a:p>
          <a:p>
            <a:pPr algn="ctr"/>
            <a:r>
              <a:rPr lang="it-IT" dirty="0" smtClean="0">
                <a:solidFill>
                  <a:srgbClr val="FFFF00"/>
                </a:solidFill>
              </a:rPr>
              <a:t>del corpo e nelle nuove percezioni</a:t>
            </a:r>
            <a:endParaRPr lang="it-IT" dirty="0">
              <a:solidFill>
                <a:srgbClr val="FFFF00"/>
              </a:solidFill>
            </a:endParaRPr>
          </a:p>
        </p:txBody>
      </p:sp>
      <p:sp>
        <p:nvSpPr>
          <p:cNvPr id="13" name="Rettangolo 12"/>
          <p:cNvSpPr/>
          <p:nvPr/>
        </p:nvSpPr>
        <p:spPr>
          <a:xfrm>
            <a:off x="3347864" y="5085184"/>
            <a:ext cx="5544616" cy="108012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Il corpo genera sensazioni </a:t>
            </a:r>
            <a:r>
              <a:rPr lang="it-IT" dirty="0" smtClean="0">
                <a:solidFill>
                  <a:srgbClr val="FFFF00"/>
                </a:solidFill>
              </a:rPr>
              <a:t>fortissime e inedite, capaci di trasportare nel territorio del piacere sessuale orgasmico, dello sballo alcolico, psicotropo </a:t>
            </a:r>
          </a:p>
          <a:p>
            <a:pPr algn="ctr"/>
            <a:r>
              <a:rPr lang="it-IT" dirty="0" smtClean="0">
                <a:solidFill>
                  <a:srgbClr val="FFFF00"/>
                </a:solidFill>
              </a:rPr>
              <a:t>e del senso di onnipotenza</a:t>
            </a:r>
            <a:endParaRPr lang="it-IT" dirty="0">
              <a:solidFill>
                <a:srgbClr val="FFFF00"/>
              </a:solidFill>
            </a:endParaRPr>
          </a:p>
        </p:txBody>
      </p:sp>
      <p:pic>
        <p:nvPicPr>
          <p:cNvPr id="3074" name="Picture 2" descr="C:\Users\Master\Desktop\Ultime foto\gr3.jpg"/>
          <p:cNvPicPr>
            <a:picLocks noChangeAspect="1" noChangeArrowheads="1"/>
          </p:cNvPicPr>
          <p:nvPr/>
        </p:nvPicPr>
        <p:blipFill>
          <a:blip r:embed="rId3" cstate="print"/>
          <a:srcRect/>
          <a:stretch>
            <a:fillRect/>
          </a:stretch>
        </p:blipFill>
        <p:spPr bwMode="auto">
          <a:xfrm>
            <a:off x="3779912" y="2708920"/>
            <a:ext cx="4608512" cy="2243975"/>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wheel(4)">
                                      <p:cBhvr>
                                        <p:cTn id="14" dur="2000"/>
                                        <p:tgtEl>
                                          <p:spTgt spid="307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1000"/>
                                        <p:tgtEl>
                                          <p:spTgt spid="13"/>
                                        </p:tgtEl>
                                      </p:cBhvr>
                                    </p:animEffect>
                                    <p:anim calcmode="lin" valueType="num">
                                      <p:cBhvr>
                                        <p:cTn id="41" dur="1000" fill="hold"/>
                                        <p:tgtEl>
                                          <p:spTgt spid="13"/>
                                        </p:tgtEl>
                                        <p:attrNameLst>
                                          <p:attrName>ppt_x</p:attrName>
                                        </p:attrNameLst>
                                      </p:cBhvr>
                                      <p:tavLst>
                                        <p:tav tm="0">
                                          <p:val>
                                            <p:strVal val="#ppt_x"/>
                                          </p:val>
                                        </p:tav>
                                        <p:tav tm="100000">
                                          <p:val>
                                            <p:strVal val="#ppt_x"/>
                                          </p:val>
                                        </p:tav>
                                      </p:tavLst>
                                    </p:anim>
                                    <p:anim calcmode="lin" valueType="num">
                                      <p:cBhvr>
                                        <p:cTn id="4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1"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La scoperta della corporeità</a:t>
            </a:r>
            <a:endParaRPr lang="it-IT" sz="2400" b="1" dirty="0">
              <a:solidFill>
                <a:srgbClr val="0070C0"/>
              </a:solidFill>
            </a:endParaRPr>
          </a:p>
        </p:txBody>
      </p:sp>
      <p:sp>
        <p:nvSpPr>
          <p:cNvPr id="6" name="Segnaposto data 5"/>
          <p:cNvSpPr>
            <a:spLocks noGrp="1"/>
          </p:cNvSpPr>
          <p:nvPr>
            <p:ph type="dt" sz="half" idx="10"/>
          </p:nvPr>
        </p:nvSpPr>
        <p:spPr/>
        <p:txBody>
          <a:bodyPr/>
          <a:lstStyle/>
          <a:p>
            <a:fld id="{D3D3A205-DB05-42EA-9CD9-4F321FBCB16E}"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6</a:t>
            </a:fld>
            <a:endParaRPr lang="it-IT"/>
          </a:p>
        </p:txBody>
      </p:sp>
      <p:pic>
        <p:nvPicPr>
          <p:cNvPr id="14" name="Picture 2" descr="C:\Users\Master\Desktop\g3.jpg"/>
          <p:cNvPicPr>
            <a:picLocks noChangeAspect="1" noChangeArrowheads="1"/>
          </p:cNvPicPr>
          <p:nvPr/>
        </p:nvPicPr>
        <p:blipFill>
          <a:blip r:embed="rId2" cstate="print"/>
          <a:srcRect/>
          <a:stretch>
            <a:fillRect/>
          </a:stretch>
        </p:blipFill>
        <p:spPr bwMode="auto">
          <a:xfrm>
            <a:off x="7197197" y="0"/>
            <a:ext cx="1946803" cy="1080120"/>
          </a:xfrm>
          <a:prstGeom prst="rect">
            <a:avLst/>
          </a:prstGeom>
          <a:noFill/>
          <a:ln w="25400">
            <a:solidFill>
              <a:srgbClr val="FFFF00"/>
            </a:solidFill>
          </a:ln>
        </p:spPr>
      </p:pic>
      <p:pic>
        <p:nvPicPr>
          <p:cNvPr id="15" name="Picture 2" descr="C:\Users\Master\Desktop\g3.jpg"/>
          <p:cNvPicPr>
            <a:picLocks noChangeAspect="1" noChangeArrowheads="1"/>
          </p:cNvPicPr>
          <p:nvPr/>
        </p:nvPicPr>
        <p:blipFill>
          <a:blip r:embed="rId2" cstate="print"/>
          <a:srcRect/>
          <a:stretch>
            <a:fillRect/>
          </a:stretch>
        </p:blipFill>
        <p:spPr bwMode="auto">
          <a:xfrm>
            <a:off x="0" y="0"/>
            <a:ext cx="1946803" cy="1080120"/>
          </a:xfrm>
          <a:prstGeom prst="rect">
            <a:avLst/>
          </a:prstGeom>
          <a:noFill/>
          <a:ln w="25400">
            <a:solidFill>
              <a:srgbClr val="FFFF00"/>
            </a:solidFill>
          </a:ln>
        </p:spPr>
      </p:pic>
      <p:sp>
        <p:nvSpPr>
          <p:cNvPr id="8" name="Rettangolo 7"/>
          <p:cNvSpPr/>
          <p:nvPr/>
        </p:nvSpPr>
        <p:spPr>
          <a:xfrm>
            <a:off x="251520" y="2708920"/>
            <a:ext cx="4752528" cy="216024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C’è il pericolo </a:t>
            </a:r>
            <a:r>
              <a:rPr lang="it-IT" dirty="0" smtClean="0">
                <a:solidFill>
                  <a:srgbClr val="FFFF00"/>
                </a:solidFill>
              </a:rPr>
              <a:t>che tutto si trasformi in un bisogno compulsivo e sregolato che intrappoli i figli in un piacere sessuale </a:t>
            </a:r>
            <a:r>
              <a:rPr lang="it-IT" dirty="0" err="1" smtClean="0">
                <a:solidFill>
                  <a:srgbClr val="FFFF00"/>
                </a:solidFill>
              </a:rPr>
              <a:t>masturbatorio</a:t>
            </a:r>
            <a:r>
              <a:rPr lang="it-IT" dirty="0" smtClean="0">
                <a:solidFill>
                  <a:srgbClr val="FFFF00"/>
                </a:solidFill>
              </a:rPr>
              <a:t> autoreferenziale che, quando eccitato dalla pornografia e da stimoli inadeguati, potrebbe ossessionarli come un unico pensiero fisso che non lascia la libertà di esplorare tutte le novità che la vita sta mettendo a loro disposizione</a:t>
            </a:r>
            <a:endParaRPr lang="it-IT" dirty="0">
              <a:solidFill>
                <a:srgbClr val="FFFF00"/>
              </a:solidFill>
            </a:endParaRPr>
          </a:p>
        </p:txBody>
      </p:sp>
      <p:sp>
        <p:nvSpPr>
          <p:cNvPr id="9" name="Rettangolo 8"/>
          <p:cNvSpPr/>
          <p:nvPr/>
        </p:nvSpPr>
        <p:spPr>
          <a:xfrm>
            <a:off x="251520" y="1484784"/>
            <a:ext cx="4752528" cy="93610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Il corpo viene toccato</a:t>
            </a:r>
            <a:r>
              <a:rPr lang="it-IT" dirty="0" smtClean="0">
                <a:solidFill>
                  <a:srgbClr val="FFFF00"/>
                </a:solidFill>
              </a:rPr>
              <a:t>, studiato, acceso e spento, manipolato, addomesticato davanti allo specchio del bagno, a porta chiusa</a:t>
            </a:r>
            <a:endParaRPr lang="it-IT" dirty="0">
              <a:solidFill>
                <a:srgbClr val="FFFF00"/>
              </a:solidFill>
            </a:endParaRPr>
          </a:p>
        </p:txBody>
      </p:sp>
      <p:sp>
        <p:nvSpPr>
          <p:cNvPr id="11" name="Rettangolo 10"/>
          <p:cNvSpPr/>
          <p:nvPr/>
        </p:nvSpPr>
        <p:spPr>
          <a:xfrm>
            <a:off x="251520" y="5157192"/>
            <a:ext cx="4752528" cy="108012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Saper dominare </a:t>
            </a:r>
            <a:r>
              <a:rPr lang="it-IT" dirty="0" smtClean="0">
                <a:solidFill>
                  <a:srgbClr val="FFFF00"/>
                </a:solidFill>
              </a:rPr>
              <a:t>queste nuove sensazioni, pulsioni e istanze di crescita non è facile e impegna un figlio in un lento processo di conoscenza e accettazione </a:t>
            </a:r>
            <a:endParaRPr lang="it-IT" dirty="0">
              <a:solidFill>
                <a:srgbClr val="FFFF00"/>
              </a:solidFill>
            </a:endParaRPr>
          </a:p>
        </p:txBody>
      </p:sp>
      <p:sp>
        <p:nvSpPr>
          <p:cNvPr id="13" name="Rettangolo 12"/>
          <p:cNvSpPr/>
          <p:nvPr/>
        </p:nvSpPr>
        <p:spPr>
          <a:xfrm>
            <a:off x="5292080" y="1484784"/>
            <a:ext cx="3600400" cy="2520280"/>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solidFill>
                  <a:srgbClr val="FFFF00"/>
                </a:solidFill>
              </a:rPr>
              <a:t>Diventare grande </a:t>
            </a:r>
            <a:r>
              <a:rPr lang="it-IT" sz="2400" dirty="0" smtClean="0">
                <a:solidFill>
                  <a:srgbClr val="FFFF00"/>
                </a:solidFill>
              </a:rPr>
              <a:t>significa, per un nuovo adolescente, imparare a controllare sempre meglio questo mondo di sensazioni corporee e percezioni intrapsichiche </a:t>
            </a:r>
            <a:endParaRPr lang="it-IT" sz="2400" dirty="0">
              <a:solidFill>
                <a:srgbClr val="FFFF00"/>
              </a:solidFill>
            </a:endParaRPr>
          </a:p>
        </p:txBody>
      </p:sp>
      <p:pic>
        <p:nvPicPr>
          <p:cNvPr id="4098" name="Picture 2" descr="C:\Users\Master\Desktop\Ultime foto\dr8.jpg"/>
          <p:cNvPicPr>
            <a:picLocks noChangeAspect="1" noChangeArrowheads="1"/>
          </p:cNvPicPr>
          <p:nvPr/>
        </p:nvPicPr>
        <p:blipFill>
          <a:blip r:embed="rId3" cstate="print"/>
          <a:srcRect/>
          <a:stretch>
            <a:fillRect/>
          </a:stretch>
        </p:blipFill>
        <p:spPr bwMode="auto">
          <a:xfrm>
            <a:off x="5292080" y="4221088"/>
            <a:ext cx="3600400" cy="2016224"/>
          </a:xfrm>
          <a:prstGeom prst="rect">
            <a:avLst/>
          </a:prstGeom>
          <a:noFill/>
          <a:ln w="25400">
            <a:solidFill>
              <a:schemeClr val="accent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heel(4)">
                                      <p:cBhvr>
                                        <p:cTn id="14" dur="2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1000"/>
                                        <p:tgtEl>
                                          <p:spTgt spid="13"/>
                                        </p:tgtEl>
                                      </p:cBhvr>
                                    </p:animEffect>
                                    <p:anim calcmode="lin" valueType="num">
                                      <p:cBhvr>
                                        <p:cTn id="41" dur="1000" fill="hold"/>
                                        <p:tgtEl>
                                          <p:spTgt spid="13"/>
                                        </p:tgtEl>
                                        <p:attrNameLst>
                                          <p:attrName>ppt_x</p:attrName>
                                        </p:attrNameLst>
                                      </p:cBhvr>
                                      <p:tavLst>
                                        <p:tav tm="0">
                                          <p:val>
                                            <p:strVal val="#ppt_x"/>
                                          </p:val>
                                        </p:tav>
                                        <p:tav tm="100000">
                                          <p:val>
                                            <p:strVal val="#ppt_x"/>
                                          </p:val>
                                        </p:tav>
                                      </p:tavLst>
                                    </p:anim>
                                    <p:anim calcmode="lin" valueType="num">
                                      <p:cBhvr>
                                        <p:cTn id="4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1"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Qui e ora, tutto e subito</a:t>
            </a:r>
            <a:endParaRPr lang="it-IT" sz="2400" b="1" dirty="0">
              <a:solidFill>
                <a:srgbClr val="0070C0"/>
              </a:solidFill>
            </a:endParaRPr>
          </a:p>
        </p:txBody>
      </p:sp>
      <p:sp>
        <p:nvSpPr>
          <p:cNvPr id="6" name="Segnaposto data 5"/>
          <p:cNvSpPr>
            <a:spLocks noGrp="1"/>
          </p:cNvSpPr>
          <p:nvPr>
            <p:ph type="dt" sz="half" idx="10"/>
          </p:nvPr>
        </p:nvSpPr>
        <p:spPr/>
        <p:txBody>
          <a:bodyPr/>
          <a:lstStyle/>
          <a:p>
            <a:fld id="{89659867-D3B1-44D4-8CE8-38B71BCA3F34}"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7</a:t>
            </a:fld>
            <a:endParaRPr lang="it-IT"/>
          </a:p>
        </p:txBody>
      </p:sp>
      <p:pic>
        <p:nvPicPr>
          <p:cNvPr id="14" name="Picture 2" descr="C:\Users\Master\Desktop\g3.jpg"/>
          <p:cNvPicPr>
            <a:picLocks noChangeAspect="1" noChangeArrowheads="1"/>
          </p:cNvPicPr>
          <p:nvPr/>
        </p:nvPicPr>
        <p:blipFill>
          <a:blip r:embed="rId2" cstate="print"/>
          <a:srcRect/>
          <a:stretch>
            <a:fillRect/>
          </a:stretch>
        </p:blipFill>
        <p:spPr bwMode="auto">
          <a:xfrm>
            <a:off x="7197197" y="0"/>
            <a:ext cx="1946803" cy="1080120"/>
          </a:xfrm>
          <a:prstGeom prst="rect">
            <a:avLst/>
          </a:prstGeom>
          <a:noFill/>
          <a:ln w="25400">
            <a:solidFill>
              <a:srgbClr val="FFFF00"/>
            </a:solidFill>
          </a:ln>
        </p:spPr>
      </p:pic>
      <p:pic>
        <p:nvPicPr>
          <p:cNvPr id="15" name="Picture 2" descr="C:\Users\Master\Desktop\g3.jpg"/>
          <p:cNvPicPr>
            <a:picLocks noChangeAspect="1" noChangeArrowheads="1"/>
          </p:cNvPicPr>
          <p:nvPr/>
        </p:nvPicPr>
        <p:blipFill>
          <a:blip r:embed="rId2" cstate="print"/>
          <a:srcRect/>
          <a:stretch>
            <a:fillRect/>
          </a:stretch>
        </p:blipFill>
        <p:spPr bwMode="auto">
          <a:xfrm>
            <a:off x="0" y="0"/>
            <a:ext cx="1946803" cy="1080120"/>
          </a:xfrm>
          <a:prstGeom prst="rect">
            <a:avLst/>
          </a:prstGeom>
          <a:noFill/>
          <a:ln w="25400">
            <a:solidFill>
              <a:srgbClr val="FFFF00"/>
            </a:solidFill>
          </a:ln>
        </p:spPr>
      </p:pic>
      <p:sp>
        <p:nvSpPr>
          <p:cNvPr id="8" name="Rettangolo 7"/>
          <p:cNvSpPr/>
          <p:nvPr/>
        </p:nvSpPr>
        <p:spPr>
          <a:xfrm>
            <a:off x="251520" y="3933056"/>
            <a:ext cx="2520280" cy="237626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Il piacere va perseguito </a:t>
            </a:r>
            <a:r>
              <a:rPr lang="it-IT" dirty="0" smtClean="0">
                <a:solidFill>
                  <a:srgbClr val="FFFF00"/>
                </a:solidFill>
              </a:rPr>
              <a:t>ad ogni costo, l’eccitazione è l’unica emozione consentita, il concetto di divertimento è sempre più declinato in senso consumistico e mai relazionale</a:t>
            </a:r>
            <a:endParaRPr lang="it-IT" dirty="0">
              <a:solidFill>
                <a:srgbClr val="FFFF00"/>
              </a:solidFill>
            </a:endParaRPr>
          </a:p>
        </p:txBody>
      </p:sp>
      <p:sp>
        <p:nvSpPr>
          <p:cNvPr id="9" name="Rettangolo 8"/>
          <p:cNvSpPr/>
          <p:nvPr/>
        </p:nvSpPr>
        <p:spPr>
          <a:xfrm>
            <a:off x="251520" y="1484784"/>
            <a:ext cx="2520280" cy="230425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Agli adolescenti </a:t>
            </a:r>
            <a:r>
              <a:rPr lang="it-IT" dirty="0" smtClean="0">
                <a:solidFill>
                  <a:srgbClr val="FFFF00"/>
                </a:solidFill>
              </a:rPr>
              <a:t>di oggi il mondo esterno offre pochissime occasioni di aggregazione realmente educative: la legge del mercato impone l’adesione a un ideale di vita “usa e getta”</a:t>
            </a:r>
            <a:endParaRPr lang="it-IT" dirty="0">
              <a:solidFill>
                <a:srgbClr val="FFFF00"/>
              </a:solidFill>
            </a:endParaRPr>
          </a:p>
        </p:txBody>
      </p:sp>
      <p:sp>
        <p:nvSpPr>
          <p:cNvPr id="11" name="Rettangolo 10"/>
          <p:cNvSpPr/>
          <p:nvPr/>
        </p:nvSpPr>
        <p:spPr>
          <a:xfrm>
            <a:off x="2987824" y="1484784"/>
            <a:ext cx="5904656" cy="86409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In questa prospettiva</a:t>
            </a:r>
            <a:r>
              <a:rPr lang="it-IT" dirty="0" smtClean="0">
                <a:solidFill>
                  <a:srgbClr val="FFFF00"/>
                </a:solidFill>
              </a:rPr>
              <a:t>, un adolescente rischia di assecondare in modo acritico il desiderio quasi fisico di voler sentire tutto e subito, di non porsi limiti nella ricerca di sensazioni</a:t>
            </a:r>
            <a:endParaRPr lang="it-IT" dirty="0">
              <a:solidFill>
                <a:srgbClr val="FFFF00"/>
              </a:solidFill>
            </a:endParaRPr>
          </a:p>
        </p:txBody>
      </p:sp>
      <p:sp>
        <p:nvSpPr>
          <p:cNvPr id="13" name="Rettangolo 12"/>
          <p:cNvSpPr/>
          <p:nvPr/>
        </p:nvSpPr>
        <p:spPr>
          <a:xfrm>
            <a:off x="2987824" y="2492896"/>
            <a:ext cx="5904656" cy="1296144"/>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La cultura dell’usa e getta </a:t>
            </a:r>
            <a:r>
              <a:rPr lang="it-IT" dirty="0" smtClean="0">
                <a:solidFill>
                  <a:srgbClr val="FFFF00"/>
                </a:solidFill>
              </a:rPr>
              <a:t>è sapientemente gestita da adulti che non considerano bambini e adolescenti come soggetti da educare, ma consumatori. In questo, i genitori hanno la grave responsabilità di insegnare ai figli come </a:t>
            </a:r>
          </a:p>
          <a:p>
            <a:pPr algn="ctr"/>
            <a:r>
              <a:rPr lang="it-IT" dirty="0" smtClean="0">
                <a:solidFill>
                  <a:srgbClr val="FFFF00"/>
                </a:solidFill>
              </a:rPr>
              <a:t>trovare piacere nelle cose giuste</a:t>
            </a:r>
            <a:endParaRPr lang="it-IT" dirty="0">
              <a:solidFill>
                <a:srgbClr val="FFFF00"/>
              </a:solidFill>
            </a:endParaRPr>
          </a:p>
        </p:txBody>
      </p:sp>
      <p:pic>
        <p:nvPicPr>
          <p:cNvPr id="5122" name="Picture 2" descr="C:\Users\Master\Desktop\Ultime foto\alc6.jpg"/>
          <p:cNvPicPr>
            <a:picLocks noChangeAspect="1" noChangeArrowheads="1"/>
          </p:cNvPicPr>
          <p:nvPr/>
        </p:nvPicPr>
        <p:blipFill>
          <a:blip r:embed="rId3" cstate="print"/>
          <a:srcRect/>
          <a:stretch>
            <a:fillRect/>
          </a:stretch>
        </p:blipFill>
        <p:spPr bwMode="auto">
          <a:xfrm>
            <a:off x="3707904" y="3933056"/>
            <a:ext cx="4468832" cy="2448272"/>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Effect transition="in" filter="wheel(4)">
                                      <p:cBhvr>
                                        <p:cTn id="14" dur="2000"/>
                                        <p:tgtEl>
                                          <p:spTgt spid="512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1000"/>
                                        <p:tgtEl>
                                          <p:spTgt spid="13"/>
                                        </p:tgtEl>
                                      </p:cBhvr>
                                    </p:animEffect>
                                    <p:anim calcmode="lin" valueType="num">
                                      <p:cBhvr>
                                        <p:cTn id="41" dur="1000" fill="hold"/>
                                        <p:tgtEl>
                                          <p:spTgt spid="13"/>
                                        </p:tgtEl>
                                        <p:attrNameLst>
                                          <p:attrName>ppt_x</p:attrName>
                                        </p:attrNameLst>
                                      </p:cBhvr>
                                      <p:tavLst>
                                        <p:tav tm="0">
                                          <p:val>
                                            <p:strVal val="#ppt_x"/>
                                          </p:val>
                                        </p:tav>
                                        <p:tav tm="100000">
                                          <p:val>
                                            <p:strVal val="#ppt_x"/>
                                          </p:val>
                                        </p:tav>
                                      </p:tavLst>
                                    </p:anim>
                                    <p:anim calcmode="lin" valueType="num">
                                      <p:cBhvr>
                                        <p:cTn id="4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1"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Gli adolescenti e la fame di fumo</a:t>
            </a:r>
            <a:endParaRPr lang="it-IT" sz="2400" b="1" dirty="0">
              <a:solidFill>
                <a:srgbClr val="0070C0"/>
              </a:solidFill>
            </a:endParaRPr>
          </a:p>
        </p:txBody>
      </p:sp>
      <p:sp>
        <p:nvSpPr>
          <p:cNvPr id="6" name="Segnaposto data 5"/>
          <p:cNvSpPr>
            <a:spLocks noGrp="1"/>
          </p:cNvSpPr>
          <p:nvPr>
            <p:ph type="dt" sz="half" idx="10"/>
          </p:nvPr>
        </p:nvSpPr>
        <p:spPr/>
        <p:txBody>
          <a:bodyPr/>
          <a:lstStyle/>
          <a:p>
            <a:fld id="{A6BEADE3-96C5-49E6-83C2-D745D20757D1}"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8</a:t>
            </a:fld>
            <a:endParaRPr lang="it-IT"/>
          </a:p>
        </p:txBody>
      </p:sp>
      <p:sp>
        <p:nvSpPr>
          <p:cNvPr id="9" name="Freccia a destra 8"/>
          <p:cNvSpPr/>
          <p:nvPr/>
        </p:nvSpPr>
        <p:spPr>
          <a:xfrm>
            <a:off x="467544" y="1556792"/>
            <a:ext cx="482453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Fumare fa male</a:t>
            </a:r>
            <a:endParaRPr lang="it-IT" sz="2000" b="1" dirty="0">
              <a:solidFill>
                <a:srgbClr val="FFFF00"/>
              </a:solidFill>
            </a:endParaRPr>
          </a:p>
        </p:txBody>
      </p:sp>
      <p:sp>
        <p:nvSpPr>
          <p:cNvPr id="10" name="Freccia a destra 9"/>
          <p:cNvSpPr/>
          <p:nvPr/>
        </p:nvSpPr>
        <p:spPr>
          <a:xfrm>
            <a:off x="467544" y="2564904"/>
            <a:ext cx="482453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Preadolescenti, adolescenti e fumo</a:t>
            </a:r>
            <a:endParaRPr lang="it-IT" sz="2000" b="1" dirty="0">
              <a:solidFill>
                <a:srgbClr val="FFFF00"/>
              </a:solidFill>
            </a:endParaRPr>
          </a:p>
        </p:txBody>
      </p:sp>
      <p:sp>
        <p:nvSpPr>
          <p:cNvPr id="11" name="Freccia a destra 10"/>
          <p:cNvSpPr/>
          <p:nvPr/>
        </p:nvSpPr>
        <p:spPr>
          <a:xfrm>
            <a:off x="467544" y="3573016"/>
            <a:ext cx="482453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Come crescere adolescenti liberi dal fumo</a:t>
            </a:r>
            <a:endParaRPr lang="it-IT" sz="2000" b="1" dirty="0">
              <a:solidFill>
                <a:srgbClr val="FFFF00"/>
              </a:solidFill>
            </a:endParaRPr>
          </a:p>
        </p:txBody>
      </p:sp>
      <p:sp>
        <p:nvSpPr>
          <p:cNvPr id="12" name="Freccia a destra 11"/>
          <p:cNvSpPr/>
          <p:nvPr/>
        </p:nvSpPr>
        <p:spPr>
          <a:xfrm>
            <a:off x="467544" y="4581128"/>
            <a:ext cx="482453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E se vostro figlio è già un fumatore?</a:t>
            </a:r>
            <a:endParaRPr lang="it-IT" sz="2000" b="1" dirty="0">
              <a:solidFill>
                <a:srgbClr val="FFFF00"/>
              </a:solidFill>
            </a:endParaRPr>
          </a:p>
        </p:txBody>
      </p:sp>
      <p:sp>
        <p:nvSpPr>
          <p:cNvPr id="13" name="Freccia a destra 12"/>
          <p:cNvSpPr/>
          <p:nvPr/>
        </p:nvSpPr>
        <p:spPr>
          <a:xfrm>
            <a:off x="467544" y="5589240"/>
            <a:ext cx="482453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smtClean="0">
                <a:solidFill>
                  <a:srgbClr val="FFFF00"/>
                </a:solidFill>
              </a:rPr>
              <a:t>Smettere porta tanti vantaggi</a:t>
            </a:r>
            <a:endParaRPr lang="it-IT" sz="2000" b="1" dirty="0">
              <a:solidFill>
                <a:srgbClr val="FFFF00"/>
              </a:solidFill>
            </a:endParaRPr>
          </a:p>
        </p:txBody>
      </p:sp>
      <p:pic>
        <p:nvPicPr>
          <p:cNvPr id="3074" name="Picture 2" descr="C:\Users\Master\Desktop\g8.jpg"/>
          <p:cNvPicPr>
            <a:picLocks noChangeAspect="1" noChangeArrowheads="1"/>
          </p:cNvPicPr>
          <p:nvPr/>
        </p:nvPicPr>
        <p:blipFill>
          <a:blip r:embed="rId2" cstate="print"/>
          <a:srcRect/>
          <a:stretch>
            <a:fillRect/>
          </a:stretch>
        </p:blipFill>
        <p:spPr bwMode="auto">
          <a:xfrm>
            <a:off x="5364088" y="3356992"/>
            <a:ext cx="3588489" cy="1265966"/>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wheel(4)">
                                      <p:cBhvr>
                                        <p:cTn id="14" dur="2000"/>
                                        <p:tgtEl>
                                          <p:spTgt spid="3074"/>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9"/>
                                        </p:tgtEl>
                                        <p:attrNameLst>
                                          <p:attrName>ppt_y</p:attrName>
                                        </p:attrNameLst>
                                      </p:cBhvr>
                                      <p:tavLst>
                                        <p:tav tm="0">
                                          <p:val>
                                            <p:strVal val="#ppt_y"/>
                                          </p:val>
                                        </p:tav>
                                        <p:tav tm="100000">
                                          <p:val>
                                            <p:strVal val="#ppt_y"/>
                                          </p:val>
                                        </p:tav>
                                      </p:tavLst>
                                    </p:anim>
                                    <p:anim calcmode="lin" valueType="num">
                                      <p:cBhvr>
                                        <p:cTn id="21"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41" presetClass="entr" presetSubtype="0" fill="hold" grpId="0" nodeType="clickEffect">
                                  <p:stCondLst>
                                    <p:cond delay="0"/>
                                  </p:stCondLst>
                                  <p:iterate type="lt">
                                    <p:tmPct val="10000"/>
                                  </p:iterate>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10"/>
                                        </p:tgtEl>
                                        <p:attrNameLst>
                                          <p:attrName>ppt_y</p:attrName>
                                        </p:attrNameLst>
                                      </p:cBhvr>
                                      <p:tavLst>
                                        <p:tav tm="0">
                                          <p:val>
                                            <p:strVal val="#ppt_y"/>
                                          </p:val>
                                        </p:tav>
                                        <p:tav tm="100000">
                                          <p:val>
                                            <p:strVal val="#ppt_y"/>
                                          </p:val>
                                        </p:tav>
                                      </p:tavLst>
                                    </p:anim>
                                    <p:anim calcmode="lin" valueType="num">
                                      <p:cBhvr>
                                        <p:cTn id="30"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41" presetClass="entr" presetSubtype="0" fill="hold" grpId="0" nodeType="clickEffect">
                                  <p:stCondLst>
                                    <p:cond delay="0"/>
                                  </p:stCondLst>
                                  <p:iterate type="lt">
                                    <p:tmPct val="10000"/>
                                  </p:iterate>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11"/>
                                        </p:tgtEl>
                                        <p:attrNameLst>
                                          <p:attrName>ppt_y</p:attrName>
                                        </p:attrNameLst>
                                      </p:cBhvr>
                                      <p:tavLst>
                                        <p:tav tm="0">
                                          <p:val>
                                            <p:strVal val="#ppt_y"/>
                                          </p:val>
                                        </p:tav>
                                        <p:tav tm="100000">
                                          <p:val>
                                            <p:strVal val="#ppt_y"/>
                                          </p:val>
                                        </p:tav>
                                      </p:tavLst>
                                    </p:anim>
                                    <p:anim calcmode="lin" valueType="num">
                                      <p:cBhvr>
                                        <p:cTn id="3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41" presetClass="entr" presetSubtype="0" fill="hold" grpId="0" nodeType="clickEffect">
                                  <p:stCondLst>
                                    <p:cond delay="0"/>
                                  </p:stCondLst>
                                  <p:iterate type="lt">
                                    <p:tmPct val="10000"/>
                                  </p:iterate>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47" dur="500" fill="hold"/>
                                        <p:tgtEl>
                                          <p:spTgt spid="12"/>
                                        </p:tgtEl>
                                        <p:attrNameLst>
                                          <p:attrName>ppt_y</p:attrName>
                                        </p:attrNameLst>
                                      </p:cBhvr>
                                      <p:tavLst>
                                        <p:tav tm="0">
                                          <p:val>
                                            <p:strVal val="#ppt_y"/>
                                          </p:val>
                                        </p:tav>
                                        <p:tav tm="100000">
                                          <p:val>
                                            <p:strVal val="#ppt_y"/>
                                          </p:val>
                                        </p:tav>
                                      </p:tavLst>
                                    </p:anim>
                                    <p:anim calcmode="lin" valueType="num">
                                      <p:cBhvr>
                                        <p:cTn id="48"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49"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50" dur="500" tmFilter="0,0; .5, 1; 1, 1"/>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41" presetClass="entr" presetSubtype="0" fill="hold" grpId="0" nodeType="clickEffect">
                                  <p:stCondLst>
                                    <p:cond delay="0"/>
                                  </p:stCondLst>
                                  <p:iterate type="lt">
                                    <p:tmPct val="10000"/>
                                  </p:iterate>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13"/>
                                        </p:tgtEl>
                                        <p:attrNameLst>
                                          <p:attrName>ppt_y</p:attrName>
                                        </p:attrNameLst>
                                      </p:cBhvr>
                                      <p:tavLst>
                                        <p:tav tm="0">
                                          <p:val>
                                            <p:strVal val="#ppt_y"/>
                                          </p:val>
                                        </p:tav>
                                        <p:tav tm="100000">
                                          <p:val>
                                            <p:strVal val="#ppt_y"/>
                                          </p:val>
                                        </p:tav>
                                      </p:tavLst>
                                    </p:anim>
                                    <p:anim calcmode="lin" valueType="num">
                                      <p:cBhvr>
                                        <p:cTn id="57"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P spid="10" grpId="0" animBg="1"/>
      <p:bldP spid="11"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404664"/>
            <a:ext cx="8784976" cy="598218"/>
          </a:xfrm>
        </p:spPr>
        <p:txBody>
          <a:bodyPr>
            <a:normAutofit fontScale="90000"/>
          </a:bodyPr>
          <a:lstStyle/>
          <a:p>
            <a:r>
              <a:rPr lang="it-IT" dirty="0" smtClean="0">
                <a:solidFill>
                  <a:srgbClr val="FF0000"/>
                </a:solidFill>
              </a:rPr>
              <a:t>PIANETA ADOLESCENZA</a:t>
            </a:r>
            <a:endParaRPr lang="it-IT" dirty="0">
              <a:solidFill>
                <a:srgbClr val="FF0000"/>
              </a:solidFill>
            </a:endParaRPr>
          </a:p>
        </p:txBody>
      </p:sp>
      <p:sp>
        <p:nvSpPr>
          <p:cNvPr id="3" name="Sottotitolo 2"/>
          <p:cNvSpPr>
            <a:spLocks noGrp="1"/>
          </p:cNvSpPr>
          <p:nvPr>
            <p:ph type="subTitle" idx="1"/>
          </p:nvPr>
        </p:nvSpPr>
        <p:spPr>
          <a:xfrm>
            <a:off x="611560" y="980728"/>
            <a:ext cx="7992888" cy="792088"/>
          </a:xfrm>
        </p:spPr>
        <p:txBody>
          <a:bodyPr>
            <a:noAutofit/>
          </a:bodyPr>
          <a:lstStyle/>
          <a:p>
            <a:r>
              <a:rPr lang="it-IT" sz="2400" b="1" dirty="0" smtClean="0">
                <a:solidFill>
                  <a:srgbClr val="0070C0"/>
                </a:solidFill>
              </a:rPr>
              <a:t>Fumare fa male</a:t>
            </a:r>
            <a:endParaRPr lang="it-IT" sz="2400" b="1" dirty="0">
              <a:solidFill>
                <a:srgbClr val="0070C0"/>
              </a:solidFill>
            </a:endParaRPr>
          </a:p>
        </p:txBody>
      </p:sp>
      <p:sp>
        <p:nvSpPr>
          <p:cNvPr id="6" name="Segnaposto data 5"/>
          <p:cNvSpPr>
            <a:spLocks noGrp="1"/>
          </p:cNvSpPr>
          <p:nvPr>
            <p:ph type="dt" sz="half" idx="10"/>
          </p:nvPr>
        </p:nvSpPr>
        <p:spPr/>
        <p:txBody>
          <a:bodyPr/>
          <a:lstStyle/>
          <a:p>
            <a:fld id="{04BA8002-210E-4563-9FE4-9414FDB42C6E}" type="datetime1">
              <a:rPr lang="it-IT" smtClean="0"/>
              <a:pPr/>
              <a:t>15/06/2020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9</a:t>
            </a:fld>
            <a:endParaRPr lang="it-IT"/>
          </a:p>
        </p:txBody>
      </p:sp>
      <p:pic>
        <p:nvPicPr>
          <p:cNvPr id="3074" name="Picture 2" descr="C:\Users\Master\Desktop\g8.jpg"/>
          <p:cNvPicPr>
            <a:picLocks noChangeAspect="1" noChangeArrowheads="1"/>
          </p:cNvPicPr>
          <p:nvPr/>
        </p:nvPicPr>
        <p:blipFill>
          <a:blip r:embed="rId2" cstate="print"/>
          <a:srcRect/>
          <a:stretch>
            <a:fillRect/>
          </a:stretch>
        </p:blipFill>
        <p:spPr bwMode="auto">
          <a:xfrm>
            <a:off x="7305901" y="0"/>
            <a:ext cx="1838099" cy="648454"/>
          </a:xfrm>
          <a:prstGeom prst="rect">
            <a:avLst/>
          </a:prstGeom>
          <a:noFill/>
          <a:ln w="25400">
            <a:solidFill>
              <a:srgbClr val="FFFF00"/>
            </a:solidFill>
          </a:ln>
        </p:spPr>
      </p:pic>
      <p:pic>
        <p:nvPicPr>
          <p:cNvPr id="14" name="Picture 2" descr="C:\Users\Master\Desktop\g8.jpg"/>
          <p:cNvPicPr>
            <a:picLocks noChangeAspect="1" noChangeArrowheads="1"/>
          </p:cNvPicPr>
          <p:nvPr/>
        </p:nvPicPr>
        <p:blipFill>
          <a:blip r:embed="rId2" cstate="print"/>
          <a:srcRect/>
          <a:stretch>
            <a:fillRect/>
          </a:stretch>
        </p:blipFill>
        <p:spPr bwMode="auto">
          <a:xfrm>
            <a:off x="0" y="0"/>
            <a:ext cx="1838099" cy="648454"/>
          </a:xfrm>
          <a:prstGeom prst="rect">
            <a:avLst/>
          </a:prstGeom>
          <a:noFill/>
          <a:ln w="25400">
            <a:solidFill>
              <a:schemeClr val="accent2"/>
            </a:solidFill>
          </a:ln>
        </p:spPr>
      </p:pic>
      <p:sp>
        <p:nvSpPr>
          <p:cNvPr id="8" name="Rettangolo 7"/>
          <p:cNvSpPr/>
          <p:nvPr/>
        </p:nvSpPr>
        <p:spPr>
          <a:xfrm>
            <a:off x="251520" y="1484784"/>
            <a:ext cx="4248472"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Se c’è una cosa </a:t>
            </a:r>
            <a:r>
              <a:rPr lang="it-IT" dirty="0" smtClean="0">
                <a:solidFill>
                  <a:srgbClr val="FFFF00"/>
                </a:solidFill>
              </a:rPr>
              <a:t>al mondo che fa certamente male alla salute umana, quella cosa si chiama tabacco. I prodotti a base di tabacco muovono </a:t>
            </a:r>
          </a:p>
          <a:p>
            <a:pPr algn="ctr"/>
            <a:r>
              <a:rPr lang="it-IT" dirty="0" smtClean="0">
                <a:solidFill>
                  <a:srgbClr val="FFFF00"/>
                </a:solidFill>
              </a:rPr>
              <a:t>interessi economici elevati </a:t>
            </a:r>
            <a:endParaRPr lang="it-IT" dirty="0">
              <a:solidFill>
                <a:srgbClr val="FFFF00"/>
              </a:solidFill>
            </a:endParaRPr>
          </a:p>
        </p:txBody>
      </p:sp>
      <p:sp>
        <p:nvSpPr>
          <p:cNvPr id="9" name="Rettangolo 8"/>
          <p:cNvSpPr/>
          <p:nvPr/>
        </p:nvSpPr>
        <p:spPr>
          <a:xfrm>
            <a:off x="251520" y="4869160"/>
            <a:ext cx="4248472" cy="158417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Oggi,</a:t>
            </a:r>
            <a:r>
              <a:rPr lang="it-IT" dirty="0" smtClean="0">
                <a:solidFill>
                  <a:srgbClr val="FFFF00"/>
                </a:solidFill>
              </a:rPr>
              <a:t> dei danni causati dal fumo siamo tutti consapevoli, genitori e figli, giovani e anziani, uomini e donne: abbiamo a disposizione dati che parlano chiaro</a:t>
            </a:r>
          </a:p>
          <a:p>
            <a:pPr algn="ctr"/>
            <a:r>
              <a:rPr lang="it-IT" dirty="0" smtClean="0">
                <a:solidFill>
                  <a:srgbClr val="FFFF00"/>
                </a:solidFill>
              </a:rPr>
              <a:t> e non lasciano dubbi</a:t>
            </a:r>
            <a:endParaRPr lang="it-IT" dirty="0">
              <a:solidFill>
                <a:srgbClr val="FFFF00"/>
              </a:solidFill>
            </a:endParaRPr>
          </a:p>
        </p:txBody>
      </p:sp>
      <p:sp>
        <p:nvSpPr>
          <p:cNvPr id="10" name="Rettangolo 9"/>
          <p:cNvSpPr/>
          <p:nvPr/>
        </p:nvSpPr>
        <p:spPr>
          <a:xfrm>
            <a:off x="4644008" y="1484784"/>
            <a:ext cx="4248472" cy="1368152"/>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Le statistiche </a:t>
            </a:r>
            <a:r>
              <a:rPr lang="it-IT" dirty="0" smtClean="0">
                <a:solidFill>
                  <a:srgbClr val="FFFF00"/>
                </a:solidFill>
              </a:rPr>
              <a:t>dicono che il tabacco uccide ogni anno più persone di Aids, incidenti automobilistici, suicidi, abuso di alcol, droghe illegali, incidenti e omicidi </a:t>
            </a:r>
          </a:p>
          <a:p>
            <a:pPr algn="ctr"/>
            <a:r>
              <a:rPr lang="it-IT" dirty="0" smtClean="0">
                <a:solidFill>
                  <a:srgbClr val="FFFF00"/>
                </a:solidFill>
              </a:rPr>
              <a:t>presi tutti insieme</a:t>
            </a:r>
            <a:endParaRPr lang="it-IT" dirty="0">
              <a:solidFill>
                <a:srgbClr val="FFFF00"/>
              </a:solidFill>
            </a:endParaRPr>
          </a:p>
        </p:txBody>
      </p:sp>
      <p:sp>
        <p:nvSpPr>
          <p:cNvPr id="11" name="Rettangolo 10"/>
          <p:cNvSpPr/>
          <p:nvPr/>
        </p:nvSpPr>
        <p:spPr>
          <a:xfrm>
            <a:off x="4644008" y="4869160"/>
            <a:ext cx="4248472" cy="1584176"/>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L’età media </a:t>
            </a:r>
            <a:r>
              <a:rPr lang="it-IT" dirty="0" smtClean="0">
                <a:solidFill>
                  <a:srgbClr val="FFFF00"/>
                </a:solidFill>
              </a:rPr>
              <a:t>della prima sigaretta corrisponde a 14 anni, anche se numerosi ragazzi cominciano molto prima. Chi inizia a fumare in età precoce è soggetto ai medesimi meccanismi di dipendenza </a:t>
            </a:r>
          </a:p>
          <a:p>
            <a:pPr algn="ctr"/>
            <a:r>
              <a:rPr lang="it-IT" dirty="0" smtClean="0">
                <a:solidFill>
                  <a:srgbClr val="FFFF00"/>
                </a:solidFill>
              </a:rPr>
              <a:t>che si riscontrano negli adulti</a:t>
            </a:r>
            <a:endParaRPr lang="it-IT" dirty="0">
              <a:solidFill>
                <a:srgbClr val="FFFF00"/>
              </a:solidFill>
            </a:endParaRPr>
          </a:p>
        </p:txBody>
      </p:sp>
      <p:pic>
        <p:nvPicPr>
          <p:cNvPr id="4" name="Picture 2" descr="C:\Users\Master\Desktop\Immagine1.jpg"/>
          <p:cNvPicPr>
            <a:picLocks noChangeAspect="1" noChangeArrowheads="1"/>
          </p:cNvPicPr>
          <p:nvPr/>
        </p:nvPicPr>
        <p:blipFill>
          <a:blip r:embed="rId3" cstate="print"/>
          <a:srcRect/>
          <a:stretch>
            <a:fillRect/>
          </a:stretch>
        </p:blipFill>
        <p:spPr bwMode="auto">
          <a:xfrm>
            <a:off x="2555776" y="2924944"/>
            <a:ext cx="4032448" cy="1845035"/>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4)">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0" grpId="0" animBg="1"/>
      <p:bldP spid="11"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1169</TotalTime>
  <Words>4992</Words>
  <Application>Microsoft Office PowerPoint</Application>
  <PresentationFormat>Presentazione su schermo (4:3)</PresentationFormat>
  <Paragraphs>373</Paragraphs>
  <Slides>40</Slides>
  <Notes>0</Notes>
  <HiddenSlides>0</HiddenSlides>
  <MMClips>0</MMClips>
  <ScaleCrop>false</ScaleCrop>
  <HeadingPairs>
    <vt:vector size="4" baseType="variant">
      <vt:variant>
        <vt:lpstr>Tema</vt:lpstr>
      </vt:variant>
      <vt:variant>
        <vt:i4>1</vt:i4>
      </vt:variant>
      <vt:variant>
        <vt:lpstr>Titoli diapositive</vt:lpstr>
      </vt:variant>
      <vt:variant>
        <vt:i4>40</vt:i4>
      </vt:variant>
    </vt:vector>
  </HeadingPairs>
  <TitlesOfParts>
    <vt:vector size="41" baseType="lpstr">
      <vt:lpstr>Tema di Office</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PIANETA ADOLESCENZA</vt:lpstr>
      <vt:lpstr>Confrontiamoci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Pianeta adolescenza</dc:title>
  <dc:creator>Francesco Cannizzaro</dc:creator>
  <cp:lastModifiedBy>Master</cp:lastModifiedBy>
  <cp:revision>136</cp:revision>
  <dcterms:created xsi:type="dcterms:W3CDTF">2019-05-12T15:37:05Z</dcterms:created>
  <dcterms:modified xsi:type="dcterms:W3CDTF">2020-06-15T10:01:02Z</dcterms:modified>
</cp:coreProperties>
</file>